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76" r:id="rId5"/>
    <p:sldId id="271" r:id="rId6"/>
    <p:sldId id="275" r:id="rId7"/>
    <p:sldId id="266" r:id="rId8"/>
    <p:sldId id="278" r:id="rId9"/>
    <p:sldId id="267" r:id="rId10"/>
    <p:sldId id="272" r:id="rId11"/>
    <p:sldId id="274" r:id="rId12"/>
    <p:sldId id="277" r:id="rId13"/>
    <p:sldId id="273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85124"/>
  </p:normalViewPr>
  <p:slideViewPr>
    <p:cSldViewPr snapToGrid="0" showGuides="1">
      <p:cViewPr varScale="1">
        <p:scale>
          <a:sx n="97" d="100"/>
          <a:sy n="97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tvinycomb\Desktop\Dropbox\Research\Warrnambool%20Research%202021\Patient%20Economic%20Evaluation\Survey%20Master%20Contact%20Sheet%20-%20v1.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n</a:t>
            </a:r>
            <a:r>
              <a:rPr lang="en-AU" baseline="0" dirty="0"/>
              <a:t> = 79 participants</a:t>
            </a:r>
            <a:endParaRPr lang="en-AU" dirty="0"/>
          </a:p>
        </c:rich>
      </c:tx>
      <c:layout>
        <c:manualLayout>
          <c:xMode val="edge"/>
          <c:yMode val="edge"/>
          <c:x val="0.42710744221488445"/>
          <c:y val="0.94188215348489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F-6640-9169-DE8321F66A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F-6640-9169-DE8321F66A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F-6640-9169-DE8321F66A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AF-6640-9169-DE8321F66A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AF-6640-9169-DE8321F66A9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AF-6640-9169-DE8321F66A9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AF-6640-9169-DE8321F66A9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222B3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CAF-6640-9169-DE8321F66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'Summary Results'!$O$50:$O$56</c:f>
              <c:strCache>
                <c:ptCount val="7"/>
                <c:pt idx="0">
                  <c:v>Prefer Melbourne</c:v>
                </c:pt>
                <c:pt idx="1">
                  <c:v>Doesn't Matter</c:v>
                </c:pt>
                <c:pt idx="2">
                  <c:v>30 minutes</c:v>
                </c:pt>
                <c:pt idx="3">
                  <c:v>1 hour</c:v>
                </c:pt>
                <c:pt idx="4">
                  <c:v>1.5 hours</c:v>
                </c:pt>
                <c:pt idx="5">
                  <c:v>2 hours</c:v>
                </c:pt>
                <c:pt idx="6">
                  <c:v>More than 2 hours</c:v>
                </c:pt>
              </c:strCache>
            </c:strRef>
          </c:cat>
          <c:val>
            <c:numRef>
              <c:f>'Summary Results'!$P$50:$P$56</c:f>
              <c:numCache>
                <c:formatCode>###0</c:formatCode>
                <c:ptCount val="7"/>
                <c:pt idx="0">
                  <c:v>1</c:v>
                </c:pt>
                <c:pt idx="1">
                  <c:v>38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CAF-6640-9169-DE8321F66A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B7359A-8CF3-4541-8FE7-7596B23CA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25027-0BDF-46C6-BFE7-F76CA46F5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7BA0F-4C58-462A-8684-15C2CED5D4B6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D9EE1-D5F0-4464-98DA-8450467FBD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C988B-6C0C-4BA3-9948-AA7E8565B3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5307-00DA-4E2A-9303-2DFC971458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25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AF71-7482-4F46-A504-AC3F6BEBD130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067E-8E93-4373-912E-EBBED1BE03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75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Availability: staff – positions, staffing, funding; need for personal investment, who is pushing to start the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Demand: length of wait times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Perceptions: quality of care</a:t>
            </a:r>
          </a:p>
          <a:p>
            <a:r>
              <a:rPr lang="en-AU" dirty="0"/>
              <a:t>Cost: savings</a:t>
            </a:r>
          </a:p>
          <a:p>
            <a:r>
              <a:rPr lang="en-AU" dirty="0"/>
              <a:t>Time: patient,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3141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93% - 10 on 10 point </a:t>
            </a:r>
            <a:r>
              <a:rPr lang="en-AU" dirty="0" err="1"/>
              <a:t>likehard</a:t>
            </a:r>
            <a:r>
              <a:rPr lang="en-AU" dirty="0"/>
              <a:t> scale from ‘not important at all’ to ‘very important’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2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Extrapolate to our overall population</a:t>
            </a:r>
          </a:p>
          <a:p>
            <a:r>
              <a:rPr lang="en-AU" dirty="0"/>
              <a:t>Second study looking at the cost over 2y and we saves $1.7mil in travel alone -&gt; been presented at this conference</a:t>
            </a:r>
          </a:p>
          <a:p>
            <a:r>
              <a:rPr lang="en-AU" dirty="0"/>
              <a:t>Limitations: heterogenous groups between responders and non-responders (doesn’t affect travel costs)</a:t>
            </a:r>
          </a:p>
          <a:p>
            <a:r>
              <a:rPr lang="en-AU" dirty="0"/>
              <a:t>Where to next?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41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Media pitch: background – catchment, service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29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23% of Victorians live outside metropolitan Melbourne, but only 3.5% of plastic surgeons live in these areas. Warrnambool + Bendigo + Ballarat (out of 166). 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What we know? Very little. Two studies: one looking at the cost of retrieval of paediatric trauma patients in NSW (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$841.3-$1184.6)</a:t>
            </a:r>
            <a:r>
              <a:rPr lang="en-AU" dirty="0"/>
              <a:t>, a second looking at the retrieval of severely injured adults in rural QLD to initial hospital service ($6900 per patient). 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65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50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Population: LGAs, 2020 ABS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20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Modified Monash Model Level 3 – service 3 to 5</a:t>
            </a:r>
          </a:p>
          <a:p>
            <a:r>
              <a:rPr lang="en-AU" dirty="0"/>
              <a:t>Summary stats</a:t>
            </a:r>
          </a:p>
          <a:p>
            <a:r>
              <a:rPr lang="en-AU" dirty="0"/>
              <a:t>Fisher exact or Mann-Whitney U test for comparing groups (heterogenous due to follow up -&gt; higher response rate for in person reviews)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95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Heterogenous due to follow up -&gt; higher response rate for in person reviews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74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72 cents/km (ATO cents/km calculation)</a:t>
            </a:r>
            <a:br>
              <a:rPr lang="en-AU" dirty="0"/>
            </a:br>
            <a:r>
              <a:rPr lang="en-AU" dirty="0"/>
              <a:t>Typo in abstract: WAS $75 vs $389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3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Cost: $125/night – 5 closest hotels near Sunshine Hospital,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one week night (3/2/22),</a:t>
            </a:r>
            <a:r>
              <a:rPr lang="en-AU" dirty="0"/>
              <a:t> </a:t>
            </a:r>
            <a:r>
              <a:rPr lang="en-A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Expedia.com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AU" dirty="0"/>
              <a:t>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2x people,</a:t>
            </a:r>
            <a:r>
              <a:rPr lang="en-AU" dirty="0"/>
              <a:t>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Cheapest room.</a:t>
            </a:r>
          </a:p>
          <a:p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2.47 nights for elective</a:t>
            </a:r>
          </a:p>
          <a:p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1.72 nights for emergency</a:t>
            </a:r>
          </a:p>
          <a:p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for RMH/TNH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792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$894,000 over 12 months.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9067E-8E93-4373-912E-EBBED1BE031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23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8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3164-F174-47CB-A909-A97146CB4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867" y="2040590"/>
            <a:ext cx="6519258" cy="2350261"/>
          </a:xfrm>
          <a:custGeom>
            <a:avLst/>
            <a:gdLst>
              <a:gd name="connsiteX0" fmla="*/ 0 w 11621307"/>
              <a:gd name="connsiteY0" fmla="*/ 0 h 2115917"/>
              <a:gd name="connsiteX1" fmla="*/ 11621307 w 11621307"/>
              <a:gd name="connsiteY1" fmla="*/ 0 h 2115917"/>
              <a:gd name="connsiteX2" fmla="*/ 11621307 w 11621307"/>
              <a:gd name="connsiteY2" fmla="*/ 2115917 h 2115917"/>
              <a:gd name="connsiteX3" fmla="*/ 0 w 11621307"/>
              <a:gd name="connsiteY3" fmla="*/ 2115917 h 2115917"/>
              <a:gd name="connsiteX4" fmla="*/ 0 w 11621307"/>
              <a:gd name="connsiteY4" fmla="*/ 0 h 2115917"/>
              <a:gd name="connsiteX0" fmla="*/ 0 w 11621307"/>
              <a:gd name="connsiteY0" fmla="*/ 0 h 2115917"/>
              <a:gd name="connsiteX1" fmla="*/ 11616712 w 11621307"/>
              <a:gd name="connsiteY1" fmla="*/ 422737 h 2115917"/>
              <a:gd name="connsiteX2" fmla="*/ 11621307 w 11621307"/>
              <a:gd name="connsiteY2" fmla="*/ 2115917 h 2115917"/>
              <a:gd name="connsiteX3" fmla="*/ 0 w 11621307"/>
              <a:gd name="connsiteY3" fmla="*/ 2115917 h 2115917"/>
              <a:gd name="connsiteX4" fmla="*/ 0 w 11621307"/>
              <a:gd name="connsiteY4" fmla="*/ 0 h 2115917"/>
              <a:gd name="connsiteX0" fmla="*/ 0 w 11621307"/>
              <a:gd name="connsiteY0" fmla="*/ 0 h 2350261"/>
              <a:gd name="connsiteX1" fmla="*/ 11616712 w 11621307"/>
              <a:gd name="connsiteY1" fmla="*/ 657081 h 2350261"/>
              <a:gd name="connsiteX2" fmla="*/ 11621307 w 11621307"/>
              <a:gd name="connsiteY2" fmla="*/ 2350261 h 2350261"/>
              <a:gd name="connsiteX3" fmla="*/ 0 w 11621307"/>
              <a:gd name="connsiteY3" fmla="*/ 2350261 h 2350261"/>
              <a:gd name="connsiteX4" fmla="*/ 0 w 11621307"/>
              <a:gd name="connsiteY4" fmla="*/ 0 h 235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1307" h="2350261">
                <a:moveTo>
                  <a:pt x="0" y="0"/>
                </a:moveTo>
                <a:lnTo>
                  <a:pt x="11616712" y="657081"/>
                </a:lnTo>
                <a:cubicBezTo>
                  <a:pt x="11618244" y="1221474"/>
                  <a:pt x="11619775" y="1785868"/>
                  <a:pt x="11621307" y="2350261"/>
                </a:cubicBezTo>
                <a:lnTo>
                  <a:pt x="0" y="2350261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D332-ED86-47AA-A1E3-252D75260D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827" y="4390851"/>
            <a:ext cx="8244001" cy="983232"/>
          </a:xfrm>
        </p:spPr>
        <p:txBody>
          <a:bodyPr/>
          <a:lstStyle>
            <a:lvl1pPr marL="0" indent="0" algn="l">
              <a:buNone/>
              <a:defRPr sz="2400">
                <a:ln w="1270">
                  <a:noFill/>
                </a:ln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 List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3FDAFF-2147-46CC-B6E7-DC3639FEF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9923" y="6265741"/>
            <a:ext cx="3270250" cy="40607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AU" dirty="0"/>
              <a:t>Social Media Handle</a:t>
            </a:r>
          </a:p>
        </p:txBody>
      </p:sp>
    </p:spTree>
    <p:extLst>
      <p:ext uri="{BB962C8B-B14F-4D97-AF65-F5344CB8AC3E}">
        <p14:creationId xmlns:p14="http://schemas.microsoft.com/office/powerpoint/2010/main" val="31742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338D-172B-49E1-816F-EF12B48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8" y="1111502"/>
            <a:ext cx="11940210" cy="660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F44C-70E2-455D-B551-3B8BBF9F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1956548"/>
            <a:ext cx="11940209" cy="42204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076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65D2F-5390-49B5-A155-D3C14CF6E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" y="1943100"/>
            <a:ext cx="5918200" cy="4233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7FBBB-49F2-41B9-B4DC-A34050228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3100"/>
            <a:ext cx="5904948" cy="4233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412809-2F2A-46FD-B7F9-443A3B80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48" y="1118227"/>
            <a:ext cx="11975548" cy="6746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5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DDC22-D108-4844-BE4D-6E9B6F90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940" y="1831055"/>
            <a:ext cx="5860636" cy="6700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4C54F-1A97-4905-AE37-5555F814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940" y="2501153"/>
            <a:ext cx="5860636" cy="3688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9A8784-46C2-43F1-92E8-7B8046365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31055"/>
            <a:ext cx="5896113" cy="6700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8AA3B-81B3-4413-87C4-9FB2300AC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1153"/>
            <a:ext cx="5896113" cy="36885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9498E4-305F-4F3C-A9AC-F46E8BCA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14" y="1127337"/>
            <a:ext cx="11931372" cy="6700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04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7AC4-6D5F-4812-8084-CECF7812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0" y="1082131"/>
            <a:ext cx="4617416" cy="10425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AAFA-E892-4057-8310-17CF8AF99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82130"/>
            <a:ext cx="6849786" cy="50686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C577-CBF4-435D-A708-36B2D90C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610" y="2124635"/>
            <a:ext cx="4617416" cy="40261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8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8A75C-DA17-4D7A-82DB-01C7D380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1111502"/>
            <a:ext cx="11830933" cy="6517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63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73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EE15F-C22B-4A5B-88AE-D82F9BB0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81" y="1113011"/>
            <a:ext cx="11932716" cy="729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77D8D-030A-41A3-808B-AD42586C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81" y="2036618"/>
            <a:ext cx="11932716" cy="414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777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6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694/j.1326-5377.2009.tb02274.x" TargetMode="External"/><Relationship Id="rId7" Type="http://schemas.openxmlformats.org/officeDocument/2006/relationships/hyperlink" Target="https://www.medicalboard.gov.au/news/statistic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wd.health.gov.au/webapi/customer/documents/factsheets/2016/Plastic%20surgery.pdf" TargetMode="External"/><Relationship Id="rId5" Type="http://schemas.openxmlformats.org/officeDocument/2006/relationships/hyperlink" Target="https://www.ato.gov.au/individuals/income-and-deductions/deductions-you-can-claim/transport-and-travel-expenses/car-expenses" TargetMode="External"/><Relationship Id="rId4" Type="http://schemas.openxmlformats.org/officeDocument/2006/relationships/hyperlink" Target="https://doi.org/10.1016/j.injury.2020.08.02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B1CA-A651-4583-AC4D-1D5A65AE26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The economic impact and patient perspectives of providing a rural plastic surgery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9BFC3-A368-4C07-B037-4768F9B83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827" y="4390851"/>
            <a:ext cx="7345607" cy="2160420"/>
          </a:xfrm>
        </p:spPr>
        <p:txBody>
          <a:bodyPr>
            <a:normAutofit/>
          </a:bodyPr>
          <a:lstStyle/>
          <a:p>
            <a:r>
              <a:rPr lang="en-AU" sz="1800" dirty="0"/>
              <a:t>Dr Toby Vinycomb, Dr Hanna Jones, Dr John Masters, Dr Robert Toma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CE6DAA-6F7B-B943-A2CE-95A03D281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867" y="5969412"/>
            <a:ext cx="3032528" cy="77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47331-E8D4-294D-AA83-4EF4B36F7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1" y="5969412"/>
            <a:ext cx="1856118" cy="86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C3B4683-5404-B84D-8AC2-89F60C658F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7455" y="5887519"/>
            <a:ext cx="2884928" cy="85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- Travel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Median distance: 50 vs 259 km</a:t>
            </a:r>
          </a:p>
          <a:p>
            <a:endParaRPr lang="en-US" dirty="0"/>
          </a:p>
          <a:p>
            <a:r>
              <a:rPr lang="en-US" dirty="0"/>
              <a:t>Median return travel cost: $72 vs $373</a:t>
            </a:r>
          </a:p>
          <a:p>
            <a:endParaRPr lang="en-US" dirty="0"/>
          </a:p>
          <a:p>
            <a:r>
              <a:rPr lang="en-US" dirty="0"/>
              <a:t>Total cost travel cost to study cohort $5760 vs $29840</a:t>
            </a:r>
          </a:p>
        </p:txBody>
      </p:sp>
    </p:spTree>
    <p:extLst>
      <p:ext uri="{BB962C8B-B14F-4D97-AF65-F5344CB8AC3E}">
        <p14:creationId xmlns:p14="http://schemas.microsoft.com/office/powerpoint/2010/main" val="124984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- Accommodation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Overnight stays</a:t>
            </a:r>
          </a:p>
          <a:p>
            <a:r>
              <a:rPr lang="en-US" dirty="0"/>
              <a:t>Preoperative review: 42/66 (64%)</a:t>
            </a:r>
          </a:p>
          <a:p>
            <a:endParaRPr lang="en-US" dirty="0"/>
          </a:p>
          <a:p>
            <a:r>
              <a:rPr lang="en-US" dirty="0"/>
              <a:t>Day procedure: 56/66 (85%)</a:t>
            </a:r>
          </a:p>
          <a:p>
            <a:endParaRPr lang="en-US" dirty="0"/>
          </a:p>
          <a:p>
            <a:r>
              <a:rPr lang="en-US" dirty="0"/>
              <a:t>First post-operative review: 35/64 (55%)</a:t>
            </a:r>
          </a:p>
          <a:p>
            <a:endParaRPr lang="en-US" dirty="0"/>
          </a:p>
          <a:p>
            <a:r>
              <a:rPr lang="en-US" dirty="0"/>
              <a:t>Add:</a:t>
            </a:r>
          </a:p>
          <a:p>
            <a:pPr lvl="1"/>
            <a:r>
              <a:rPr lang="en-US" dirty="0"/>
              <a:t>$215 for emergency admission (average, 1.7 nights stay)</a:t>
            </a:r>
          </a:p>
          <a:p>
            <a:pPr lvl="1"/>
            <a:r>
              <a:rPr lang="en-US" dirty="0"/>
              <a:t>$308 for elective admission (average, 2.4 nights stay)</a:t>
            </a:r>
          </a:p>
        </p:txBody>
      </p:sp>
    </p:spTree>
    <p:extLst>
      <p:ext uri="{BB962C8B-B14F-4D97-AF65-F5344CB8AC3E}">
        <p14:creationId xmlns:p14="http://schemas.microsoft.com/office/powerpoint/2010/main" val="19836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23047-1103-CC45-8F75-BD1E48DE9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6600" dirty="0"/>
              <a:t>$72 vs $643</a:t>
            </a:r>
          </a:p>
          <a:p>
            <a:pPr marL="0" indent="0" algn="ctr">
              <a:buNone/>
            </a:pPr>
            <a:endParaRPr lang="en-AU" sz="6600" dirty="0"/>
          </a:p>
          <a:p>
            <a:pPr marL="0" indent="0" algn="ctr">
              <a:buNone/>
            </a:pPr>
            <a:r>
              <a:rPr lang="en-AU" sz="6600" dirty="0"/>
              <a:t>$70,000 saving over 4 weeks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DA7C7-BA67-F14F-8D2D-6892E75C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Total costs to patients</a:t>
            </a:r>
          </a:p>
        </p:txBody>
      </p:sp>
    </p:spTree>
    <p:extLst>
      <p:ext uri="{BB962C8B-B14F-4D97-AF65-F5344CB8AC3E}">
        <p14:creationId xmlns:p14="http://schemas.microsoft.com/office/powerpoint/2010/main" val="27941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9803A1-F49A-FD48-AE64-5C99F40F80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/>
              <a:t>51% would prefer to travel 30 mins or more to a regional service than Melbourne</a:t>
            </a:r>
          </a:p>
          <a:p>
            <a:pPr lvl="1"/>
            <a:r>
              <a:rPr lang="en-AU" sz="2000" dirty="0"/>
              <a:t>20% would prefer to travel more than 2 hours</a:t>
            </a:r>
          </a:p>
          <a:p>
            <a:endParaRPr lang="en-AU" sz="2400" dirty="0"/>
          </a:p>
          <a:p>
            <a:r>
              <a:rPr lang="en-AU" sz="2400" dirty="0"/>
              <a:t>93% felt it was very important to have access to a regional plastic surgery service</a:t>
            </a:r>
          </a:p>
          <a:p>
            <a:endParaRPr lang="en-AU" sz="2400" dirty="0"/>
          </a:p>
          <a:p>
            <a:r>
              <a:rPr lang="en-AU" sz="2400" dirty="0"/>
              <a:t>8% previously accessed plastic surgery care in Melbourne</a:t>
            </a:r>
          </a:p>
        </p:txBody>
      </p:sp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- Perspectives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CFE00F3-3717-E44A-BEC4-35203ED217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9764032"/>
              </p:ext>
            </p:extLst>
          </p:nvPr>
        </p:nvGraphicFramePr>
        <p:xfrm>
          <a:off x="6172200" y="1943100"/>
          <a:ext cx="5905500" cy="423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87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2 years of data at our South West Healthcare, Warrnambool</a:t>
            </a:r>
          </a:p>
          <a:p>
            <a:pPr lvl="1"/>
            <a:r>
              <a:rPr lang="en-US" dirty="0"/>
              <a:t>1860 patients</a:t>
            </a:r>
          </a:p>
          <a:p>
            <a:pPr lvl="1"/>
            <a:r>
              <a:rPr lang="en-US" dirty="0"/>
              <a:t>$1.7 million in additional travel costs to patients</a:t>
            </a:r>
          </a:p>
          <a:p>
            <a:endParaRPr lang="en-US" dirty="0"/>
          </a:p>
          <a:p>
            <a:r>
              <a:rPr lang="en-US" dirty="0"/>
              <a:t>Study limitations </a:t>
            </a:r>
          </a:p>
          <a:p>
            <a:endParaRPr lang="en-US" dirty="0"/>
          </a:p>
          <a:p>
            <a:r>
              <a:rPr lang="en-US" dirty="0"/>
              <a:t>Where to next?</a:t>
            </a:r>
          </a:p>
        </p:txBody>
      </p:sp>
    </p:spTree>
    <p:extLst>
      <p:ext uri="{BB962C8B-B14F-4D97-AF65-F5344CB8AC3E}">
        <p14:creationId xmlns:p14="http://schemas.microsoft.com/office/powerpoint/2010/main" val="33887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face a significant personal cost if required to travel to their nearest metropolitan vs regional plastic surgery service.</a:t>
            </a:r>
          </a:p>
          <a:p>
            <a:endParaRPr lang="en-US" dirty="0"/>
          </a:p>
          <a:p>
            <a:r>
              <a:rPr lang="en-US" dirty="0"/>
              <a:t>Patients have a strong preference in having access to a specialist rural plastic surgery service and will travel further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7268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000" dirty="0"/>
              <a:t>O'Connor TM, Hanks HA, </a:t>
            </a:r>
            <a:r>
              <a:rPr lang="en-AU" sz="2000" dirty="0" err="1"/>
              <a:t>Elcock</a:t>
            </a:r>
            <a:r>
              <a:rPr lang="en-AU" sz="2000" dirty="0"/>
              <a:t> MS, Turner RC, Veitch C. The medical and retrieval costs of road crashes in rural and remote northern Queensland, 2004-2007: findings from the Rural and Remote Road Safety Study. Med J Aust. 2009;190(2):54-6. </a:t>
            </a:r>
            <a:r>
              <a:rPr lang="en-AU" sz="2000" dirty="0">
                <a:hlinkClick r:id="rId3"/>
              </a:rPr>
              <a:t>https://doi.org/10.5694/j.1326-5377.2009.tb02274.x</a:t>
            </a:r>
            <a:endParaRPr lang="en-AU" sz="2000" dirty="0"/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Curtis K, Kennedy B, Lam MK, Mitchell RJ, Black D, Burns B, et al. Prehospital care and transport costs of severely injured children in NSW Australia. Injury. 2020;51(11):2581-7. </a:t>
            </a:r>
            <a:r>
              <a:rPr lang="en-AU" sz="2000" dirty="0">
                <a:hlinkClick r:id="rId4"/>
              </a:rPr>
              <a:t>https://doi.org/10.1016/j.injury.2020.08.025</a:t>
            </a:r>
            <a:endParaRPr lang="en-AU" sz="2000" dirty="0"/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Australian Taxation Office. Car Expenses: Australian Government; 2021 [updated 19 Aug 2021. Available from: </a:t>
            </a:r>
            <a:r>
              <a:rPr lang="en-AU" sz="2000" dirty="0">
                <a:hlinkClick r:id="rId5"/>
              </a:rPr>
              <a:t>https://www.ato.gov.au/individuals/income-and-deductions/deductions-you-can-claim/transport-and-travel-expenses/car-expenses</a:t>
            </a:r>
            <a:r>
              <a:rPr lang="en-AU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Australian Government Department of Health. Medical workforce factsheet - Plastic surgery [PDF on the internet] 2016 [Available from: </a:t>
            </a:r>
            <a:r>
              <a:rPr lang="en-AU" sz="2000" dirty="0">
                <a:hlinkClick r:id="rId6"/>
              </a:rPr>
              <a:t>https://hwd.health.gov.au/webapi/customer/documents/factsheets/2016/Plastic%20surgery.pdf</a:t>
            </a:r>
            <a:r>
              <a:rPr lang="en-AU" sz="20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Medical Board of Australia. Registrant Data 2021. Available from: </a:t>
            </a:r>
            <a:r>
              <a:rPr lang="en-AU" sz="2000" dirty="0">
                <a:hlinkClick r:id="rId7"/>
              </a:rPr>
              <a:t>https://www.medicalboard.gov.au/news/statistics.aspx</a:t>
            </a:r>
            <a:r>
              <a:rPr lang="en-AU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821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Disclosures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conflicts of interest to declare.</a:t>
            </a:r>
          </a:p>
        </p:txBody>
      </p:sp>
    </p:spTree>
    <p:extLst>
      <p:ext uri="{BB962C8B-B14F-4D97-AF65-F5344CB8AC3E}">
        <p14:creationId xmlns:p14="http://schemas.microsoft.com/office/powerpoint/2010/main" val="299725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specialist care in rural areas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Demand</a:t>
            </a:r>
          </a:p>
          <a:p>
            <a:pPr lvl="1"/>
            <a:r>
              <a:rPr lang="en-US" dirty="0"/>
              <a:t>Perceptions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96036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500" dirty="0"/>
              <a:t>What do we know?</a:t>
            </a:r>
          </a:p>
          <a:p>
            <a:pPr marL="0" indent="0" algn="ctr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596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economic cost of travel and accommodation in accessing our plastic surgery service vs nearest metropolitan service.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patient perspectives on having access to a rural plastic surgery service.</a:t>
            </a:r>
          </a:p>
        </p:txBody>
      </p:sp>
    </p:spTree>
    <p:extLst>
      <p:ext uri="{BB962C8B-B14F-4D97-AF65-F5344CB8AC3E}">
        <p14:creationId xmlns:p14="http://schemas.microsoft.com/office/powerpoint/2010/main" val="155628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BA95-5CC9-C846-9FF9-95D6ABE6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Who are we? The plastic surgery service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AD7976-DE04-3747-B7DD-25CD6731A2B6}"/>
              </a:ext>
            </a:extLst>
          </p:cNvPr>
          <p:cNvSpPr txBox="1">
            <a:spLocks/>
          </p:cNvSpPr>
          <p:nvPr/>
        </p:nvSpPr>
        <p:spPr>
          <a:xfrm>
            <a:off x="101600" y="1956548"/>
            <a:ext cx="6478884" cy="4220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Location: Warrnambool, Vic</a:t>
            </a:r>
          </a:p>
          <a:p>
            <a:endParaRPr lang="en-US" dirty="0"/>
          </a:p>
          <a:p>
            <a:r>
              <a:rPr lang="en-US" dirty="0"/>
              <a:t>2 consultants, 1 registrar service</a:t>
            </a:r>
          </a:p>
          <a:p>
            <a:endParaRPr lang="en-US" dirty="0"/>
          </a:p>
          <a:p>
            <a:r>
              <a:rPr lang="en-US" dirty="0"/>
              <a:t>Population 151,140</a:t>
            </a:r>
          </a:p>
          <a:p>
            <a:endParaRPr lang="en-US" dirty="0"/>
          </a:p>
          <a:p>
            <a:r>
              <a:rPr lang="en-US" dirty="0"/>
              <a:t>2473 operations in 2021</a:t>
            </a:r>
          </a:p>
          <a:p>
            <a:pPr lvl="1"/>
            <a:r>
              <a:rPr lang="en-US" dirty="0"/>
              <a:t>1789 Elective</a:t>
            </a:r>
          </a:p>
          <a:p>
            <a:pPr lvl="1"/>
            <a:r>
              <a:rPr lang="en-US" dirty="0"/>
              <a:t>684 Emergency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308D5CB-CEA3-39F2-4E3B-A9F263547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03" y="1965943"/>
            <a:ext cx="5588000" cy="4140200"/>
          </a:xfrm>
        </p:spPr>
      </p:pic>
    </p:spTree>
    <p:extLst>
      <p:ext uri="{BB962C8B-B14F-4D97-AF65-F5344CB8AC3E}">
        <p14:creationId xmlns:p14="http://schemas.microsoft.com/office/powerpoint/2010/main" val="13128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Study type: prospective cross-sectional study</a:t>
            </a:r>
          </a:p>
          <a:p>
            <a:endParaRPr lang="en-US" dirty="0"/>
          </a:p>
          <a:p>
            <a:r>
              <a:rPr lang="en-US" dirty="0"/>
              <a:t>Location: Warrnambool, South West Victoria (MM3)</a:t>
            </a:r>
          </a:p>
          <a:p>
            <a:endParaRPr lang="en-US" dirty="0"/>
          </a:p>
          <a:p>
            <a:r>
              <a:rPr lang="en-US" dirty="0"/>
              <a:t>Time period: 11 Oct to 7 Nov 2021 (4 weeks)</a:t>
            </a:r>
          </a:p>
          <a:p>
            <a:endParaRPr lang="en-US" dirty="0"/>
          </a:p>
          <a:p>
            <a:r>
              <a:rPr lang="en-US" dirty="0"/>
              <a:t>Data collection:</a:t>
            </a:r>
          </a:p>
          <a:p>
            <a:pPr lvl="1"/>
            <a:r>
              <a:rPr lang="en-US" dirty="0"/>
              <a:t>Demographic and operation data</a:t>
            </a:r>
          </a:p>
          <a:p>
            <a:pPr lvl="1"/>
            <a:r>
              <a:rPr lang="en-US" dirty="0"/>
              <a:t>Survey</a:t>
            </a:r>
          </a:p>
          <a:p>
            <a:pPr lvl="1"/>
            <a:endParaRPr lang="en-US" dirty="0"/>
          </a:p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7923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A60E-DAD6-0841-976B-E9305E8F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Methods -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2E31-0185-2244-ADF8-FD950FAF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Travel: ATO costing, $0.72/km</a:t>
            </a:r>
          </a:p>
          <a:p>
            <a:r>
              <a:rPr lang="en-AU" dirty="0"/>
              <a:t>Accommodation:</a:t>
            </a:r>
          </a:p>
          <a:p>
            <a:pPr lvl="1"/>
            <a:r>
              <a:rPr lang="en-AU" dirty="0"/>
              <a:t>Average of 5 nearest hotels</a:t>
            </a:r>
          </a:p>
          <a:p>
            <a:pPr lvl="1"/>
            <a:r>
              <a:rPr lang="en-AU" dirty="0"/>
              <a:t>Cheapest room for 2 people</a:t>
            </a:r>
          </a:p>
          <a:p>
            <a:pPr lvl="1"/>
            <a:r>
              <a:rPr lang="en-AU" dirty="0"/>
              <a:t>Midweek (date used: 3/2/22)</a:t>
            </a:r>
          </a:p>
          <a:p>
            <a:pPr lvl="1"/>
            <a:r>
              <a:rPr lang="en-AU" dirty="0"/>
              <a:t>Costs:</a:t>
            </a:r>
          </a:p>
          <a:p>
            <a:pPr lvl="2"/>
            <a:r>
              <a:rPr lang="en-AU" dirty="0"/>
              <a:t>Warrnambool: $126/night</a:t>
            </a:r>
          </a:p>
          <a:p>
            <a:pPr lvl="2"/>
            <a:r>
              <a:rPr lang="en-AU" dirty="0"/>
              <a:t>Sunshine Hospital: $123/night</a:t>
            </a:r>
          </a:p>
          <a:p>
            <a:pPr lvl="2"/>
            <a:r>
              <a:rPr lang="en-AU" dirty="0"/>
              <a:t>RMH: $151/night</a:t>
            </a:r>
          </a:p>
          <a:p>
            <a:pPr lvl="2"/>
            <a:r>
              <a:rPr lang="en-AU" dirty="0"/>
              <a:t>TNH: $174/night</a:t>
            </a:r>
          </a:p>
        </p:txBody>
      </p:sp>
    </p:spTree>
    <p:extLst>
      <p:ext uri="{BB962C8B-B14F-4D97-AF65-F5344CB8AC3E}">
        <p14:creationId xmlns:p14="http://schemas.microsoft.com/office/powerpoint/2010/main" val="27440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- Demographics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82 patients responded (40%)</a:t>
            </a:r>
          </a:p>
          <a:p>
            <a:endParaRPr lang="en-US" dirty="0"/>
          </a:p>
          <a:p>
            <a:r>
              <a:rPr lang="en-US" dirty="0"/>
              <a:t>Median age: 61 years (IQR, 33 to 70)</a:t>
            </a:r>
          </a:p>
          <a:p>
            <a:endParaRPr lang="en-US" dirty="0"/>
          </a:p>
          <a:p>
            <a:r>
              <a:rPr lang="en-US" dirty="0"/>
              <a:t>Elective operations: 30 (37%)</a:t>
            </a:r>
          </a:p>
          <a:p>
            <a:r>
              <a:rPr lang="en-US" dirty="0"/>
              <a:t>Emergency operations: 52 (43%)</a:t>
            </a:r>
          </a:p>
          <a:p>
            <a:endParaRPr lang="en-US" dirty="0"/>
          </a:p>
          <a:p>
            <a:r>
              <a:rPr lang="en-US" dirty="0"/>
              <a:t>Face to face: 64 (78%)</a:t>
            </a:r>
          </a:p>
          <a:p>
            <a:r>
              <a:rPr lang="en-US" dirty="0"/>
              <a:t>Telehealth 18 (22%)</a:t>
            </a:r>
          </a:p>
        </p:txBody>
      </p:sp>
    </p:spTree>
    <p:extLst>
      <p:ext uri="{BB962C8B-B14F-4D97-AF65-F5344CB8AC3E}">
        <p14:creationId xmlns:p14="http://schemas.microsoft.com/office/powerpoint/2010/main" val="16909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05AA3D-CCC4-4E55-A123-B56394A1B683}" vid="{144F4042-3337-4697-B342-9791BA15B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4559</TotalTime>
  <Words>1065</Words>
  <Application>Microsoft Office PowerPoint</Application>
  <PresentationFormat>Widescreen</PresentationFormat>
  <Paragraphs>144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Office Theme</vt:lpstr>
      <vt:lpstr>The economic impact and patient perspectives of providing a rural plastic surgery service</vt:lpstr>
      <vt:lpstr>Disclosures</vt:lpstr>
      <vt:lpstr>Background</vt:lpstr>
      <vt:lpstr>Background</vt:lpstr>
      <vt:lpstr>Objectives</vt:lpstr>
      <vt:lpstr>Who are we? The plastic surgery service</vt:lpstr>
      <vt:lpstr>Methods</vt:lpstr>
      <vt:lpstr>Methods - Metrics</vt:lpstr>
      <vt:lpstr>Results - Demographics</vt:lpstr>
      <vt:lpstr>Results - Travel</vt:lpstr>
      <vt:lpstr>Results - Accommodation</vt:lpstr>
      <vt:lpstr>Total costs to patients</vt:lpstr>
      <vt:lpstr>Results - Perspectives</vt:lpstr>
      <vt:lpstr>Discussion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Thomas</dc:creator>
  <cp:lastModifiedBy>Membership</cp:lastModifiedBy>
  <cp:revision>46</cp:revision>
  <dcterms:created xsi:type="dcterms:W3CDTF">2017-07-24T04:35:33Z</dcterms:created>
  <dcterms:modified xsi:type="dcterms:W3CDTF">2023-07-20T00:35:36Z</dcterms:modified>
</cp:coreProperties>
</file>