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53" r:id="rId1"/>
  </p:sldMasterIdLst>
  <p:notesMasterIdLst>
    <p:notesMasterId r:id="rId3"/>
  </p:notesMasterIdLst>
  <p:handoutMasterIdLst>
    <p:handoutMasterId r:id="rId4"/>
  </p:handoutMasterIdLst>
  <p:sldIdLst>
    <p:sldId id="286" r:id="rId2"/>
  </p:sldIdLst>
  <p:sldSz cx="23874413" cy="11214100"/>
  <p:notesSz cx="6858000" cy="9144000"/>
  <p:defaultTextStyle>
    <a:defPPr>
      <a:defRPr lang="en-US"/>
    </a:defPPr>
    <a:lvl1pPr algn="ctr" rtl="0" fontAlgn="base">
      <a:spcBef>
        <a:spcPct val="0"/>
      </a:spcBef>
      <a:spcAft>
        <a:spcPct val="0"/>
      </a:spcAft>
      <a:defRPr sz="3411" kern="1200">
        <a:solidFill>
          <a:srgbClr val="000000"/>
        </a:solidFill>
        <a:latin typeface="Arial" charset="0"/>
        <a:ea typeface="+mn-ea"/>
        <a:cs typeface="+mn-cs"/>
        <a:sym typeface="GillSans" charset="0"/>
      </a:defRPr>
    </a:lvl1pPr>
    <a:lvl2pPr marL="487329" algn="ctr" rtl="0" fontAlgn="base">
      <a:spcBef>
        <a:spcPct val="0"/>
      </a:spcBef>
      <a:spcAft>
        <a:spcPct val="0"/>
      </a:spcAft>
      <a:defRPr sz="3411" kern="1200">
        <a:solidFill>
          <a:srgbClr val="000000"/>
        </a:solidFill>
        <a:latin typeface="Arial" charset="0"/>
        <a:ea typeface="+mn-ea"/>
        <a:cs typeface="+mn-cs"/>
        <a:sym typeface="GillSans" charset="0"/>
      </a:defRPr>
    </a:lvl2pPr>
    <a:lvl3pPr marL="974659" algn="ctr" rtl="0" fontAlgn="base">
      <a:spcBef>
        <a:spcPct val="0"/>
      </a:spcBef>
      <a:spcAft>
        <a:spcPct val="0"/>
      </a:spcAft>
      <a:defRPr sz="3411" kern="1200">
        <a:solidFill>
          <a:srgbClr val="000000"/>
        </a:solidFill>
        <a:latin typeface="Arial" charset="0"/>
        <a:ea typeface="+mn-ea"/>
        <a:cs typeface="+mn-cs"/>
        <a:sym typeface="GillSans" charset="0"/>
      </a:defRPr>
    </a:lvl3pPr>
    <a:lvl4pPr marL="1461988" algn="ctr" rtl="0" fontAlgn="base">
      <a:spcBef>
        <a:spcPct val="0"/>
      </a:spcBef>
      <a:spcAft>
        <a:spcPct val="0"/>
      </a:spcAft>
      <a:defRPr sz="3411" kern="1200">
        <a:solidFill>
          <a:srgbClr val="000000"/>
        </a:solidFill>
        <a:latin typeface="Arial" charset="0"/>
        <a:ea typeface="+mn-ea"/>
        <a:cs typeface="+mn-cs"/>
        <a:sym typeface="GillSans" charset="0"/>
      </a:defRPr>
    </a:lvl4pPr>
    <a:lvl5pPr marL="1949318" algn="ctr" rtl="0" fontAlgn="base">
      <a:spcBef>
        <a:spcPct val="0"/>
      </a:spcBef>
      <a:spcAft>
        <a:spcPct val="0"/>
      </a:spcAft>
      <a:defRPr sz="3411" kern="1200">
        <a:solidFill>
          <a:srgbClr val="000000"/>
        </a:solidFill>
        <a:latin typeface="Arial" charset="0"/>
        <a:ea typeface="+mn-ea"/>
        <a:cs typeface="+mn-cs"/>
        <a:sym typeface="GillSans" charset="0"/>
      </a:defRPr>
    </a:lvl5pPr>
    <a:lvl6pPr marL="2436647" algn="l" defTabSz="974659" rtl="0" eaLnBrk="1" latinLnBrk="0" hangingPunct="1">
      <a:defRPr sz="3411" kern="1200">
        <a:solidFill>
          <a:srgbClr val="000000"/>
        </a:solidFill>
        <a:latin typeface="Arial" charset="0"/>
        <a:ea typeface="+mn-ea"/>
        <a:cs typeface="+mn-cs"/>
        <a:sym typeface="GillSans" charset="0"/>
      </a:defRPr>
    </a:lvl6pPr>
    <a:lvl7pPr marL="2923977" algn="l" defTabSz="974659" rtl="0" eaLnBrk="1" latinLnBrk="0" hangingPunct="1">
      <a:defRPr sz="3411" kern="1200">
        <a:solidFill>
          <a:srgbClr val="000000"/>
        </a:solidFill>
        <a:latin typeface="Arial" charset="0"/>
        <a:ea typeface="+mn-ea"/>
        <a:cs typeface="+mn-cs"/>
        <a:sym typeface="GillSans" charset="0"/>
      </a:defRPr>
    </a:lvl7pPr>
    <a:lvl8pPr marL="3411306" algn="l" defTabSz="974659" rtl="0" eaLnBrk="1" latinLnBrk="0" hangingPunct="1">
      <a:defRPr sz="3411" kern="1200">
        <a:solidFill>
          <a:srgbClr val="000000"/>
        </a:solidFill>
        <a:latin typeface="Arial" charset="0"/>
        <a:ea typeface="+mn-ea"/>
        <a:cs typeface="+mn-cs"/>
        <a:sym typeface="GillSans" charset="0"/>
      </a:defRPr>
    </a:lvl8pPr>
    <a:lvl9pPr marL="3898636" algn="l" defTabSz="974659" rtl="0" eaLnBrk="1" latinLnBrk="0" hangingPunct="1">
      <a:defRPr sz="3411" kern="1200">
        <a:solidFill>
          <a:srgbClr val="000000"/>
        </a:solidFill>
        <a:latin typeface="Arial" charset="0"/>
        <a:ea typeface="+mn-ea"/>
        <a:cs typeface="+mn-cs"/>
        <a:sym typeface="GillSans" charset="0"/>
      </a:defRPr>
    </a:lvl9pPr>
  </p:defaultTextStyle>
  <p:extLst>
    <p:ext uri="{EFAFB233-063F-42B5-8137-9DF3F51BA10A}">
      <p15:sldGuideLst xmlns:p15="http://schemas.microsoft.com/office/powerpoint/2012/main">
        <p15:guide id="1" orient="horz" pos="1162" userDrawn="1">
          <p15:clr>
            <a:srgbClr val="A4A3A4"/>
          </p15:clr>
        </p15:guide>
        <p15:guide id="2" pos="5577" userDrawn="1">
          <p15:clr>
            <a:srgbClr val="A4A3A4"/>
          </p15:clr>
        </p15:guide>
        <p15:guide id="3" pos="5246" userDrawn="1">
          <p15:clr>
            <a:srgbClr val="A4A3A4"/>
          </p15:clr>
        </p15:guide>
        <p15:guide id="4" pos="367" userDrawn="1">
          <p15:clr>
            <a:srgbClr val="A4A3A4"/>
          </p15:clr>
        </p15:guide>
        <p15:guide id="5" pos="10077" userDrawn="1">
          <p15:clr>
            <a:srgbClr val="A4A3A4"/>
          </p15:clr>
        </p15:guide>
        <p15:guide id="6" pos="10409" userDrawn="1">
          <p15:clr>
            <a:srgbClr val="A4A3A4"/>
          </p15:clr>
        </p15:guide>
        <p15:guide id="7" pos="14720" userDrawn="1">
          <p15:clr>
            <a:srgbClr val="A4A3A4"/>
          </p15:clr>
        </p15:guide>
        <p15:guide id="8" orient="horz" pos="1921" userDrawn="1">
          <p15:clr>
            <a:srgbClr val="A4A3A4"/>
          </p15:clr>
        </p15:guide>
        <p15:guide id="9" orient="horz" pos="2158" userDrawn="1">
          <p15:clr>
            <a:srgbClr val="A4A3A4"/>
          </p15:clr>
        </p15:guide>
        <p15:guide id="10" orient="horz" pos="4670" userDrawn="1">
          <p15:clr>
            <a:srgbClr val="A4A3A4"/>
          </p15:clr>
        </p15:guide>
        <p15:guide id="11" orient="horz" pos="4906" userDrawn="1">
          <p15:clr>
            <a:srgbClr val="A4A3A4"/>
          </p15:clr>
        </p15:guide>
        <p15:guide id="12" orient="horz" pos="680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FF9933"/>
    <a:srgbClr val="00006F"/>
    <a:srgbClr val="00007D"/>
    <a:srgbClr val="0000FF"/>
    <a:srgbClr val="996633"/>
    <a:srgbClr val="D80202"/>
    <a:srgbClr val="CA0E05"/>
    <a:srgbClr val="FF00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748" autoAdjust="0"/>
    <p:restoredTop sz="94663"/>
  </p:normalViewPr>
  <p:slideViewPr>
    <p:cSldViewPr>
      <p:cViewPr varScale="1">
        <p:scale>
          <a:sx n="70" d="100"/>
          <a:sy n="70" d="100"/>
        </p:scale>
        <p:origin x="180" y="90"/>
      </p:cViewPr>
      <p:guideLst>
        <p:guide orient="horz" pos="1162"/>
        <p:guide pos="5577"/>
        <p:guide pos="5246"/>
        <p:guide pos="367"/>
        <p:guide pos="10077"/>
        <p:guide pos="10409"/>
        <p:guide pos="14720"/>
        <p:guide orient="horz" pos="1921"/>
        <p:guide orient="horz" pos="2158"/>
        <p:guide orient="horz" pos="4670"/>
        <p:guide orient="horz" pos="4906"/>
        <p:guide orient="horz" pos="6803"/>
      </p:guideLst>
    </p:cSldViewPr>
  </p:slideViewPr>
  <p:notesTextViewPr>
    <p:cViewPr>
      <p:scale>
        <a:sx n="100" d="100"/>
        <a:sy n="100" d="100"/>
      </p:scale>
      <p:origin x="0" y="0"/>
    </p:cViewPr>
  </p:notesTextViewPr>
  <p:notesViewPr>
    <p:cSldViewPr showGuides="1">
      <p:cViewPr varScale="1">
        <p:scale>
          <a:sx n="120" d="100"/>
          <a:sy n="120" d="100"/>
        </p:scale>
        <p:origin x="4980" y="1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2">
                    <a:lumMod val="10000"/>
                  </a:schemeClr>
                </a:solidFill>
                <a:latin typeface="Calibri" panose="020F0502020204030204" pitchFamily="34" charset="0"/>
                <a:ea typeface="+mn-ea"/>
                <a:cs typeface="Calibri" panose="020F0502020204030204" pitchFamily="34" charset="0"/>
              </a:defRPr>
            </a:pPr>
            <a:r>
              <a:rPr lang="en-US" dirty="0"/>
              <a:t>Total Travel Cost</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2">
                  <a:lumMod val="10000"/>
                </a:schemeClr>
              </a:solidFill>
              <a:latin typeface="Calibri" panose="020F0502020204030204" pitchFamily="34" charset="0"/>
              <a:ea typeface="+mn-ea"/>
              <a:cs typeface="Calibri" panose="020F0502020204030204" pitchFamily="34" charset="0"/>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92D050"/>
            </a:solidFill>
            <a:ln>
              <a:noFill/>
            </a:ln>
            <a:effectLst/>
          </c:spPr>
          <c:invertIfNegative val="0"/>
          <c:cat>
            <c:strRef>
              <c:f>Sheet1!$A$2:$A$3</c:f>
              <c:strCache>
                <c:ptCount val="2"/>
                <c:pt idx="0">
                  <c:v>Warrnambool</c:v>
                </c:pt>
                <c:pt idx="1">
                  <c:v>Metropolitan Service</c:v>
                </c:pt>
              </c:strCache>
            </c:strRef>
          </c:cat>
          <c:val>
            <c:numRef>
              <c:f>Sheet1!$B$2:$B$3</c:f>
              <c:numCache>
                <c:formatCode>_("$"* #,##0.00_);_("$"* \(#,##0.00\);_("$"* "-"??_);_(@_)</c:formatCode>
                <c:ptCount val="2"/>
                <c:pt idx="0">
                  <c:v>414013</c:v>
                </c:pt>
                <c:pt idx="1">
                  <c:v>2121833</c:v>
                </c:pt>
              </c:numCache>
            </c:numRef>
          </c:val>
          <c:extLst>
            <c:ext xmlns:c16="http://schemas.microsoft.com/office/drawing/2014/chart" uri="{C3380CC4-5D6E-409C-BE32-E72D297353CC}">
              <c16:uniqueId val="{00000000-87E3-CB45-8E98-DA0AAD3F7647}"/>
            </c:ext>
          </c:extLst>
        </c:ser>
        <c:dLbls>
          <c:showLegendKey val="0"/>
          <c:showVal val="0"/>
          <c:showCatName val="0"/>
          <c:showSerName val="0"/>
          <c:showPercent val="0"/>
          <c:showBubbleSize val="0"/>
        </c:dLbls>
        <c:gapWidth val="97"/>
        <c:overlap val="-27"/>
        <c:axId val="616055248"/>
        <c:axId val="616056896"/>
      </c:barChart>
      <c:catAx>
        <c:axId val="6160552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2">
                    <a:lumMod val="10000"/>
                  </a:schemeClr>
                </a:solidFill>
                <a:latin typeface="Calibri" panose="020F0502020204030204" pitchFamily="34" charset="0"/>
                <a:ea typeface="+mn-ea"/>
                <a:cs typeface="Calibri" panose="020F0502020204030204" pitchFamily="34" charset="0"/>
              </a:defRPr>
            </a:pPr>
            <a:endParaRPr lang="en-US"/>
          </a:p>
        </c:txPr>
        <c:crossAx val="616056896"/>
        <c:crosses val="autoZero"/>
        <c:auto val="1"/>
        <c:lblAlgn val="ctr"/>
        <c:lblOffset val="100"/>
        <c:noMultiLvlLbl val="0"/>
      </c:catAx>
      <c:valAx>
        <c:axId val="616056896"/>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0"/>
        <c:majorTickMark val="cross"/>
        <c:minorTickMark val="none"/>
        <c:tickLblPos val="nextTo"/>
        <c:spPr>
          <a:noFill/>
          <a:ln>
            <a:solidFill>
              <a:srgbClr val="000000"/>
            </a:solidFill>
          </a:ln>
          <a:effectLst/>
        </c:spPr>
        <c:txPr>
          <a:bodyPr rot="-60000000" spcFirstLastPara="1" vertOverflow="ellipsis" vert="horz" wrap="square" anchor="ctr" anchorCtr="1"/>
          <a:lstStyle/>
          <a:p>
            <a:pPr>
              <a:defRPr sz="1800" b="0" i="0" u="none" strike="noStrike" kern="1200" baseline="0">
                <a:solidFill>
                  <a:schemeClr val="tx2">
                    <a:lumMod val="10000"/>
                  </a:schemeClr>
                </a:solidFill>
                <a:latin typeface="Calibri" panose="020F0502020204030204" pitchFamily="34" charset="0"/>
                <a:ea typeface="+mn-ea"/>
                <a:cs typeface="Calibri" panose="020F0502020204030204" pitchFamily="34" charset="0"/>
              </a:defRPr>
            </a:pPr>
            <a:endParaRPr lang="en-US"/>
          </a:p>
        </c:txPr>
        <c:crossAx val="616055248"/>
        <c:crosses val="autoZero"/>
        <c:crossBetween val="between"/>
        <c:majorUnit val="1000000"/>
        <c:dispUnits>
          <c:builtInUnit val="millions"/>
          <c:dispUnitsLbl>
            <c:layout>
              <c:manualLayout>
                <c:xMode val="edge"/>
                <c:yMode val="edge"/>
                <c:x val="2.6945308545964029E-2"/>
                <c:y val="0.32846702057499017"/>
              </c:manualLayout>
            </c:layout>
            <c:spPr>
              <a:noFill/>
              <a:ln>
                <a:noFill/>
              </a:ln>
              <a:effectLst/>
            </c:spPr>
            <c:txPr>
              <a:bodyPr rot="-5400000" spcFirstLastPara="1" vertOverflow="ellipsis" vert="horz" wrap="square" anchor="ctr" anchorCtr="1"/>
              <a:lstStyle/>
              <a:p>
                <a:pPr>
                  <a:defRPr sz="1800" b="0" i="0" u="none" strike="noStrike" kern="1200" baseline="0">
                    <a:solidFill>
                      <a:schemeClr val="tx2">
                        <a:lumMod val="10000"/>
                      </a:schemeClr>
                    </a:solidFill>
                    <a:latin typeface="Calibri" panose="020F0502020204030204" pitchFamily="34" charset="0"/>
                    <a:ea typeface="+mn-ea"/>
                    <a:cs typeface="Calibri" panose="020F0502020204030204" pitchFamily="34" charset="0"/>
                  </a:defRPr>
                </a:pPr>
                <a:endParaRPr lang="en-US"/>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solidFill>
            <a:schemeClr val="tx2">
              <a:lumMod val="10000"/>
            </a:schemeClr>
          </a:solidFill>
          <a:latin typeface="Calibri" panose="020F0502020204030204" pitchFamily="34" charset="0"/>
          <a:cs typeface="Calibri" panose="020F050202020403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FF035B-7CC3-4793-9D8C-ECA1930992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6F8EC0D3-F3D0-4247-B602-DE2A7511DD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1A8DC0-CFE6-4B90-8F0E-3AAD4AEB5A5F}" type="datetimeFigureOut">
              <a:rPr lang="en-AU" smtClean="0"/>
              <a:t>20/07/2023</a:t>
            </a:fld>
            <a:endParaRPr lang="en-AU"/>
          </a:p>
        </p:txBody>
      </p:sp>
      <p:sp>
        <p:nvSpPr>
          <p:cNvPr id="4" name="Footer Placeholder 3">
            <a:extLst>
              <a:ext uri="{FF2B5EF4-FFF2-40B4-BE49-F238E27FC236}">
                <a16:creationId xmlns:a16="http://schemas.microsoft.com/office/drawing/2014/main" id="{98415399-F9CD-4C44-84E1-1FD14A0053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7EEC3923-62AB-4378-A73C-D7D2A29E293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775192-DAFE-402C-B382-9513AD79030E}" type="slidenum">
              <a:rPr lang="en-AU" smtClean="0"/>
              <a:t>‹#›</a:t>
            </a:fld>
            <a:endParaRPr lang="en-AU"/>
          </a:p>
        </p:txBody>
      </p:sp>
    </p:spTree>
    <p:extLst>
      <p:ext uri="{BB962C8B-B14F-4D97-AF65-F5344CB8AC3E}">
        <p14:creationId xmlns:p14="http://schemas.microsoft.com/office/powerpoint/2010/main" val="3162743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7AB044-8BB3-8642-9081-C04FC44C0294}" type="datetimeFigureOut">
              <a:rPr lang="en-US" smtClean="0"/>
              <a:t>7/20/2023</a:t>
            </a:fld>
            <a:endParaRPr lang="en-US"/>
          </a:p>
        </p:txBody>
      </p:sp>
      <p:sp>
        <p:nvSpPr>
          <p:cNvPr id="4" name="Slide Image Placeholder 3"/>
          <p:cNvSpPr>
            <a:spLocks noGrp="1" noRot="1" noChangeAspect="1"/>
          </p:cNvSpPr>
          <p:nvPr>
            <p:ph type="sldImg" idx="2"/>
          </p:nvPr>
        </p:nvSpPr>
        <p:spPr>
          <a:xfrm>
            <a:off x="-220663" y="685800"/>
            <a:ext cx="7299326"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7F7DB9-624F-D74D-9761-BF6852B32F46}" type="slidenum">
              <a:rPr lang="en-US" smtClean="0"/>
              <a:t>‹#›</a:t>
            </a:fld>
            <a:endParaRPr lang="en-US"/>
          </a:p>
        </p:txBody>
      </p:sp>
    </p:spTree>
    <p:extLst>
      <p:ext uri="{BB962C8B-B14F-4D97-AF65-F5344CB8AC3E}">
        <p14:creationId xmlns:p14="http://schemas.microsoft.com/office/powerpoint/2010/main" val="1375508161"/>
      </p:ext>
    </p:extLst>
  </p:cSld>
  <p:clrMap bg1="lt1" tx1="dk1" bg2="lt2" tx2="dk2" accent1="accent1" accent2="accent2" accent3="accent3" accent4="accent4" accent5="accent5" accent6="accent6" hlink="hlink" folHlink="folHlink"/>
  <p:notesStyle>
    <a:lvl1pPr marL="0" algn="l" defTabSz="487329" rtl="0" eaLnBrk="1" latinLnBrk="0" hangingPunct="1">
      <a:defRPr sz="1279" kern="1200">
        <a:solidFill>
          <a:schemeClr val="tx1"/>
        </a:solidFill>
        <a:latin typeface="+mn-lt"/>
        <a:ea typeface="+mn-ea"/>
        <a:cs typeface="+mn-cs"/>
      </a:defRPr>
    </a:lvl1pPr>
    <a:lvl2pPr marL="487329" algn="l" defTabSz="487329" rtl="0" eaLnBrk="1" latinLnBrk="0" hangingPunct="1">
      <a:defRPr sz="1279" kern="1200">
        <a:solidFill>
          <a:schemeClr val="tx1"/>
        </a:solidFill>
        <a:latin typeface="+mn-lt"/>
        <a:ea typeface="+mn-ea"/>
        <a:cs typeface="+mn-cs"/>
      </a:defRPr>
    </a:lvl2pPr>
    <a:lvl3pPr marL="974659" algn="l" defTabSz="487329" rtl="0" eaLnBrk="1" latinLnBrk="0" hangingPunct="1">
      <a:defRPr sz="1279" kern="1200">
        <a:solidFill>
          <a:schemeClr val="tx1"/>
        </a:solidFill>
        <a:latin typeface="+mn-lt"/>
        <a:ea typeface="+mn-ea"/>
        <a:cs typeface="+mn-cs"/>
      </a:defRPr>
    </a:lvl3pPr>
    <a:lvl4pPr marL="1461988" algn="l" defTabSz="487329" rtl="0" eaLnBrk="1" latinLnBrk="0" hangingPunct="1">
      <a:defRPr sz="1279" kern="1200">
        <a:solidFill>
          <a:schemeClr val="tx1"/>
        </a:solidFill>
        <a:latin typeface="+mn-lt"/>
        <a:ea typeface="+mn-ea"/>
        <a:cs typeface="+mn-cs"/>
      </a:defRPr>
    </a:lvl4pPr>
    <a:lvl5pPr marL="1949318" algn="l" defTabSz="487329" rtl="0" eaLnBrk="1" latinLnBrk="0" hangingPunct="1">
      <a:defRPr sz="1279" kern="1200">
        <a:solidFill>
          <a:schemeClr val="tx1"/>
        </a:solidFill>
        <a:latin typeface="+mn-lt"/>
        <a:ea typeface="+mn-ea"/>
        <a:cs typeface="+mn-cs"/>
      </a:defRPr>
    </a:lvl5pPr>
    <a:lvl6pPr marL="2436647" algn="l" defTabSz="487329" rtl="0" eaLnBrk="1" latinLnBrk="0" hangingPunct="1">
      <a:defRPr sz="1279" kern="1200">
        <a:solidFill>
          <a:schemeClr val="tx1"/>
        </a:solidFill>
        <a:latin typeface="+mn-lt"/>
        <a:ea typeface="+mn-ea"/>
        <a:cs typeface="+mn-cs"/>
      </a:defRPr>
    </a:lvl6pPr>
    <a:lvl7pPr marL="2923977" algn="l" defTabSz="487329" rtl="0" eaLnBrk="1" latinLnBrk="0" hangingPunct="1">
      <a:defRPr sz="1279" kern="1200">
        <a:solidFill>
          <a:schemeClr val="tx1"/>
        </a:solidFill>
        <a:latin typeface="+mn-lt"/>
        <a:ea typeface="+mn-ea"/>
        <a:cs typeface="+mn-cs"/>
      </a:defRPr>
    </a:lvl7pPr>
    <a:lvl8pPr marL="3411306" algn="l" defTabSz="487329" rtl="0" eaLnBrk="1" latinLnBrk="0" hangingPunct="1">
      <a:defRPr sz="1279" kern="1200">
        <a:solidFill>
          <a:schemeClr val="tx1"/>
        </a:solidFill>
        <a:latin typeface="+mn-lt"/>
        <a:ea typeface="+mn-ea"/>
        <a:cs typeface="+mn-cs"/>
      </a:defRPr>
    </a:lvl8pPr>
    <a:lvl9pPr marL="3898636" algn="l" defTabSz="487329" rtl="0" eaLnBrk="1" latinLnBrk="0" hangingPunct="1">
      <a:defRPr sz="127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Pos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D51E8-B78D-4791-B52D-9B769A780592}"/>
              </a:ext>
            </a:extLst>
          </p:cNvPr>
          <p:cNvSpPr>
            <a:spLocks noGrp="1"/>
          </p:cNvSpPr>
          <p:nvPr>
            <p:ph type="title" hasCustomPrompt="1"/>
          </p:nvPr>
        </p:nvSpPr>
        <p:spPr>
          <a:xfrm>
            <a:off x="0" y="1358578"/>
            <a:ext cx="23853414" cy="1244502"/>
          </a:xfrm>
          <a:prstGeom prst="rect">
            <a:avLst/>
          </a:prstGeom>
        </p:spPr>
        <p:txBody>
          <a:bodyPr anchor="ctr" anchorCtr="0">
            <a:normAutofit/>
          </a:bodyPr>
          <a:lstStyle>
            <a:lvl1pPr>
              <a:defRPr sz="4318" b="1">
                <a:solidFill>
                  <a:srgbClr val="FF9933"/>
                </a:solidFill>
                <a:latin typeface="Segoe UI" panose="020B0502040204020203" pitchFamily="34" charset="0"/>
                <a:cs typeface="Segoe UI" panose="020B0502040204020203" pitchFamily="34" charset="0"/>
              </a:defRPr>
            </a:lvl1pPr>
          </a:lstStyle>
          <a:p>
            <a:r>
              <a:rPr lang="en-US" dirty="0" err="1"/>
              <a:t>ePoster</a:t>
            </a:r>
            <a:r>
              <a:rPr lang="en-US" dirty="0"/>
              <a:t> Title</a:t>
            </a:r>
            <a:br>
              <a:rPr lang="en-US" dirty="0"/>
            </a:br>
            <a:r>
              <a:rPr lang="en-US" dirty="0"/>
              <a:t>Another Row of Text Can Be Added</a:t>
            </a:r>
            <a:endParaRPr lang="en-AU" dirty="0"/>
          </a:p>
        </p:txBody>
      </p:sp>
    </p:spTree>
    <p:extLst>
      <p:ext uri="{BB962C8B-B14F-4D97-AF65-F5344CB8AC3E}">
        <p14:creationId xmlns:p14="http://schemas.microsoft.com/office/powerpoint/2010/main" val="3616089266"/>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9286557"/>
      </p:ext>
    </p:extLst>
  </p:cSld>
  <p:clrMap bg1="lt1" tx1="dk1" bg2="lt2" tx2="dk2" accent1="accent1" accent2="accent2" accent3="accent3" accent4="accent4" accent5="accent5" accent6="accent6" hlink="hlink" folHlink="folHlink"/>
  <p:sldLayoutIdLst>
    <p:sldLayoutId id="2147483859" r:id="rId1"/>
  </p:sldLayoutIdLst>
  <p:transition/>
  <p:txStyles>
    <p:titleStyle>
      <a:lvl1pPr algn="ctr" rtl="0" eaLnBrk="1" fontAlgn="base" hangingPunct="1">
        <a:spcBef>
          <a:spcPct val="0"/>
        </a:spcBef>
        <a:spcAft>
          <a:spcPct val="0"/>
        </a:spcAft>
        <a:defRPr sz="9029">
          <a:solidFill>
            <a:schemeClr val="bg1"/>
          </a:solidFill>
          <a:latin typeface="Arial"/>
          <a:ea typeface="+mj-ea"/>
          <a:cs typeface="Arial"/>
          <a:sym typeface="GillSans" charset="0"/>
        </a:defRPr>
      </a:lvl1pPr>
      <a:lvl2pPr algn="ctr" rtl="0" eaLnBrk="1" fontAlgn="base" hangingPunct="1">
        <a:spcBef>
          <a:spcPct val="0"/>
        </a:spcBef>
        <a:spcAft>
          <a:spcPct val="0"/>
        </a:spcAft>
        <a:defRPr sz="9029">
          <a:solidFill>
            <a:schemeClr val="tx1"/>
          </a:solidFill>
          <a:latin typeface="GillSans" charset="0"/>
          <a:sym typeface="GillSans" charset="0"/>
        </a:defRPr>
      </a:lvl2pPr>
      <a:lvl3pPr algn="ctr" rtl="0" eaLnBrk="1" fontAlgn="base" hangingPunct="1">
        <a:spcBef>
          <a:spcPct val="0"/>
        </a:spcBef>
        <a:spcAft>
          <a:spcPct val="0"/>
        </a:spcAft>
        <a:defRPr sz="9029">
          <a:solidFill>
            <a:schemeClr val="tx1"/>
          </a:solidFill>
          <a:latin typeface="GillSans" charset="0"/>
          <a:sym typeface="GillSans" charset="0"/>
        </a:defRPr>
      </a:lvl3pPr>
      <a:lvl4pPr algn="ctr" rtl="0" eaLnBrk="1" fontAlgn="base" hangingPunct="1">
        <a:spcBef>
          <a:spcPct val="0"/>
        </a:spcBef>
        <a:spcAft>
          <a:spcPct val="0"/>
        </a:spcAft>
        <a:defRPr sz="9029">
          <a:solidFill>
            <a:schemeClr val="tx1"/>
          </a:solidFill>
          <a:latin typeface="GillSans" charset="0"/>
          <a:sym typeface="GillSans" charset="0"/>
        </a:defRPr>
      </a:lvl4pPr>
      <a:lvl5pPr algn="ctr" rtl="0" eaLnBrk="1" fontAlgn="base" hangingPunct="1">
        <a:spcBef>
          <a:spcPct val="0"/>
        </a:spcBef>
        <a:spcAft>
          <a:spcPct val="0"/>
        </a:spcAft>
        <a:defRPr sz="9029">
          <a:solidFill>
            <a:schemeClr val="tx1"/>
          </a:solidFill>
          <a:latin typeface="GillSans" charset="0"/>
          <a:sym typeface="GillSans" charset="0"/>
        </a:defRPr>
      </a:lvl5pPr>
      <a:lvl6pPr marL="448707" algn="ctr" rtl="0" eaLnBrk="1" fontAlgn="base" hangingPunct="1">
        <a:spcBef>
          <a:spcPct val="0"/>
        </a:spcBef>
        <a:spcAft>
          <a:spcPct val="0"/>
        </a:spcAft>
        <a:defRPr sz="9029">
          <a:solidFill>
            <a:schemeClr val="tx1"/>
          </a:solidFill>
          <a:latin typeface="GillSans" charset="0"/>
          <a:sym typeface="GillSans" charset="0"/>
        </a:defRPr>
      </a:lvl6pPr>
      <a:lvl7pPr marL="897413" algn="ctr" rtl="0" eaLnBrk="1" fontAlgn="base" hangingPunct="1">
        <a:spcBef>
          <a:spcPct val="0"/>
        </a:spcBef>
        <a:spcAft>
          <a:spcPct val="0"/>
        </a:spcAft>
        <a:defRPr sz="9029">
          <a:solidFill>
            <a:schemeClr val="tx1"/>
          </a:solidFill>
          <a:latin typeface="GillSans" charset="0"/>
          <a:sym typeface="GillSans" charset="0"/>
        </a:defRPr>
      </a:lvl7pPr>
      <a:lvl8pPr marL="1346119" algn="ctr" rtl="0" eaLnBrk="1" fontAlgn="base" hangingPunct="1">
        <a:spcBef>
          <a:spcPct val="0"/>
        </a:spcBef>
        <a:spcAft>
          <a:spcPct val="0"/>
        </a:spcAft>
        <a:defRPr sz="9029">
          <a:solidFill>
            <a:schemeClr val="tx1"/>
          </a:solidFill>
          <a:latin typeface="GillSans" charset="0"/>
          <a:sym typeface="GillSans" charset="0"/>
        </a:defRPr>
      </a:lvl8pPr>
      <a:lvl9pPr marL="1794826" algn="ctr" rtl="0" eaLnBrk="1" fontAlgn="base" hangingPunct="1">
        <a:spcBef>
          <a:spcPct val="0"/>
        </a:spcBef>
        <a:spcAft>
          <a:spcPct val="0"/>
        </a:spcAft>
        <a:defRPr sz="9029">
          <a:solidFill>
            <a:schemeClr val="tx1"/>
          </a:solidFill>
          <a:latin typeface="GillSans" charset="0"/>
          <a:sym typeface="GillSans" charset="0"/>
        </a:defRPr>
      </a:lvl9pPr>
    </p:titleStyle>
    <p:bodyStyle>
      <a:lvl1pPr algn="ctr" rtl="0" eaLnBrk="1" fontAlgn="base" hangingPunct="1">
        <a:spcBef>
          <a:spcPct val="0"/>
        </a:spcBef>
        <a:spcAft>
          <a:spcPct val="0"/>
        </a:spcAft>
        <a:defRPr sz="3730">
          <a:solidFill>
            <a:schemeClr val="bg1"/>
          </a:solidFill>
          <a:latin typeface="+mn-lt"/>
          <a:ea typeface="+mn-ea"/>
          <a:cs typeface="+mn-cs"/>
          <a:sym typeface="GillSans" charset="0"/>
        </a:defRPr>
      </a:lvl1pPr>
      <a:lvl2pPr algn="ctr" rtl="0" eaLnBrk="1" fontAlgn="base" hangingPunct="1">
        <a:spcBef>
          <a:spcPct val="0"/>
        </a:spcBef>
        <a:spcAft>
          <a:spcPct val="0"/>
        </a:spcAft>
        <a:defRPr sz="3730">
          <a:solidFill>
            <a:schemeClr val="bg1"/>
          </a:solidFill>
          <a:latin typeface="+mn-lt"/>
          <a:sym typeface="GillSans" charset="0"/>
        </a:defRPr>
      </a:lvl2pPr>
      <a:lvl3pPr algn="ctr" rtl="0" eaLnBrk="1" fontAlgn="base" hangingPunct="1">
        <a:spcBef>
          <a:spcPct val="0"/>
        </a:spcBef>
        <a:spcAft>
          <a:spcPct val="0"/>
        </a:spcAft>
        <a:defRPr sz="3730">
          <a:solidFill>
            <a:schemeClr val="bg1"/>
          </a:solidFill>
          <a:latin typeface="+mn-lt"/>
          <a:sym typeface="GillSans" charset="0"/>
        </a:defRPr>
      </a:lvl3pPr>
      <a:lvl4pPr algn="ctr" rtl="0" eaLnBrk="1" fontAlgn="base" hangingPunct="1">
        <a:spcBef>
          <a:spcPct val="0"/>
        </a:spcBef>
        <a:spcAft>
          <a:spcPct val="0"/>
        </a:spcAft>
        <a:defRPr sz="3730">
          <a:solidFill>
            <a:schemeClr val="bg1"/>
          </a:solidFill>
          <a:latin typeface="+mn-lt"/>
          <a:sym typeface="GillSans" charset="0"/>
        </a:defRPr>
      </a:lvl4pPr>
      <a:lvl5pPr algn="ctr" rtl="0" eaLnBrk="1" fontAlgn="base" hangingPunct="1">
        <a:spcBef>
          <a:spcPct val="0"/>
        </a:spcBef>
        <a:spcAft>
          <a:spcPct val="0"/>
        </a:spcAft>
        <a:defRPr sz="3730">
          <a:solidFill>
            <a:schemeClr val="bg1"/>
          </a:solidFill>
          <a:latin typeface="+mn-lt"/>
          <a:sym typeface="GillSans" charset="0"/>
        </a:defRPr>
      </a:lvl5pPr>
      <a:lvl6pPr marL="448707" algn="ctr" rtl="0" eaLnBrk="1" fontAlgn="base" hangingPunct="1">
        <a:spcBef>
          <a:spcPct val="0"/>
        </a:spcBef>
        <a:spcAft>
          <a:spcPct val="0"/>
        </a:spcAft>
        <a:defRPr sz="3730">
          <a:solidFill>
            <a:schemeClr val="tx1"/>
          </a:solidFill>
          <a:latin typeface="+mn-lt"/>
          <a:sym typeface="GillSans" charset="0"/>
        </a:defRPr>
      </a:lvl6pPr>
      <a:lvl7pPr marL="897413" algn="ctr" rtl="0" eaLnBrk="1" fontAlgn="base" hangingPunct="1">
        <a:spcBef>
          <a:spcPct val="0"/>
        </a:spcBef>
        <a:spcAft>
          <a:spcPct val="0"/>
        </a:spcAft>
        <a:defRPr sz="3730">
          <a:solidFill>
            <a:schemeClr val="tx1"/>
          </a:solidFill>
          <a:latin typeface="+mn-lt"/>
          <a:sym typeface="GillSans" charset="0"/>
        </a:defRPr>
      </a:lvl7pPr>
      <a:lvl8pPr marL="1346119" algn="ctr" rtl="0" eaLnBrk="1" fontAlgn="base" hangingPunct="1">
        <a:spcBef>
          <a:spcPct val="0"/>
        </a:spcBef>
        <a:spcAft>
          <a:spcPct val="0"/>
        </a:spcAft>
        <a:defRPr sz="3730">
          <a:solidFill>
            <a:schemeClr val="tx1"/>
          </a:solidFill>
          <a:latin typeface="+mn-lt"/>
          <a:sym typeface="GillSans" charset="0"/>
        </a:defRPr>
      </a:lvl8pPr>
      <a:lvl9pPr marL="1794826" algn="ctr" rtl="0" eaLnBrk="1" fontAlgn="base" hangingPunct="1">
        <a:spcBef>
          <a:spcPct val="0"/>
        </a:spcBef>
        <a:spcAft>
          <a:spcPct val="0"/>
        </a:spcAft>
        <a:defRPr sz="3730">
          <a:solidFill>
            <a:schemeClr val="tx1"/>
          </a:solidFill>
          <a:latin typeface="+mn-lt"/>
          <a:sym typeface="GillSans" charset="0"/>
        </a:defRPr>
      </a:lvl9pPr>
    </p:bodyStyle>
    <p:otherStyle>
      <a:defPPr>
        <a:defRPr lang="en-US"/>
      </a:defPPr>
      <a:lvl1pPr marL="0" algn="l" defTabSz="897413" rtl="0" eaLnBrk="1" latinLnBrk="0" hangingPunct="1">
        <a:defRPr sz="1767" kern="1200">
          <a:solidFill>
            <a:schemeClr val="tx1"/>
          </a:solidFill>
          <a:latin typeface="+mn-lt"/>
          <a:ea typeface="+mn-ea"/>
          <a:cs typeface="+mn-cs"/>
        </a:defRPr>
      </a:lvl1pPr>
      <a:lvl2pPr marL="448707" algn="l" defTabSz="897413" rtl="0" eaLnBrk="1" latinLnBrk="0" hangingPunct="1">
        <a:defRPr sz="1767" kern="1200">
          <a:solidFill>
            <a:schemeClr val="tx1"/>
          </a:solidFill>
          <a:latin typeface="+mn-lt"/>
          <a:ea typeface="+mn-ea"/>
          <a:cs typeface="+mn-cs"/>
        </a:defRPr>
      </a:lvl2pPr>
      <a:lvl3pPr marL="897413" algn="l" defTabSz="897413" rtl="0" eaLnBrk="1" latinLnBrk="0" hangingPunct="1">
        <a:defRPr sz="1767" kern="1200">
          <a:solidFill>
            <a:schemeClr val="tx1"/>
          </a:solidFill>
          <a:latin typeface="+mn-lt"/>
          <a:ea typeface="+mn-ea"/>
          <a:cs typeface="+mn-cs"/>
        </a:defRPr>
      </a:lvl3pPr>
      <a:lvl4pPr marL="1346119" algn="l" defTabSz="897413" rtl="0" eaLnBrk="1" latinLnBrk="0" hangingPunct="1">
        <a:defRPr sz="1767" kern="1200">
          <a:solidFill>
            <a:schemeClr val="tx1"/>
          </a:solidFill>
          <a:latin typeface="+mn-lt"/>
          <a:ea typeface="+mn-ea"/>
          <a:cs typeface="+mn-cs"/>
        </a:defRPr>
      </a:lvl4pPr>
      <a:lvl5pPr marL="1794826" algn="l" defTabSz="897413" rtl="0" eaLnBrk="1" latinLnBrk="0" hangingPunct="1">
        <a:defRPr sz="1767" kern="1200">
          <a:solidFill>
            <a:schemeClr val="tx1"/>
          </a:solidFill>
          <a:latin typeface="+mn-lt"/>
          <a:ea typeface="+mn-ea"/>
          <a:cs typeface="+mn-cs"/>
        </a:defRPr>
      </a:lvl5pPr>
      <a:lvl6pPr marL="2243532" algn="l" defTabSz="897413" rtl="0" eaLnBrk="1" latinLnBrk="0" hangingPunct="1">
        <a:defRPr sz="1767" kern="1200">
          <a:solidFill>
            <a:schemeClr val="tx1"/>
          </a:solidFill>
          <a:latin typeface="+mn-lt"/>
          <a:ea typeface="+mn-ea"/>
          <a:cs typeface="+mn-cs"/>
        </a:defRPr>
      </a:lvl6pPr>
      <a:lvl7pPr marL="2692239" algn="l" defTabSz="897413" rtl="0" eaLnBrk="1" latinLnBrk="0" hangingPunct="1">
        <a:defRPr sz="1767" kern="1200">
          <a:solidFill>
            <a:schemeClr val="tx1"/>
          </a:solidFill>
          <a:latin typeface="+mn-lt"/>
          <a:ea typeface="+mn-ea"/>
          <a:cs typeface="+mn-cs"/>
        </a:defRPr>
      </a:lvl7pPr>
      <a:lvl8pPr marL="3140945" algn="l" defTabSz="897413" rtl="0" eaLnBrk="1" latinLnBrk="0" hangingPunct="1">
        <a:defRPr sz="1767" kern="1200">
          <a:solidFill>
            <a:schemeClr val="tx1"/>
          </a:solidFill>
          <a:latin typeface="+mn-lt"/>
          <a:ea typeface="+mn-ea"/>
          <a:cs typeface="+mn-cs"/>
        </a:defRPr>
      </a:lvl8pPr>
      <a:lvl9pPr marL="3589651" algn="l" defTabSz="897413" rtl="0" eaLnBrk="1" latinLnBrk="0" hangingPunct="1">
        <a:defRPr sz="176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5694/j.1326-5377.2009.tb02274.x" TargetMode="External"/><Relationship Id="rId3" Type="http://schemas.openxmlformats.org/officeDocument/2006/relationships/image" Target="../media/image4.svg"/><Relationship Id="rId7" Type="http://schemas.openxmlformats.org/officeDocument/2006/relationships/hyperlink" Target="https://www.ato.gov.au/individuals/income-and-deductions/deductions-you-can-claim/transport-and-travel-expenses/car-expenses" TargetMode="External"/><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chart" Target="../charts/chart1.xml"/><Relationship Id="rId4" Type="http://schemas.openxmlformats.org/officeDocument/2006/relationships/image" Target="../media/image5.png"/><Relationship Id="rId9" Type="http://schemas.openxmlformats.org/officeDocument/2006/relationships/hyperlink" Target="https://doi.org/10.1016/j.injury.2020.08.0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FC1AE0-B178-4B4A-8601-4D06D5185F08}"/>
              </a:ext>
            </a:extLst>
          </p:cNvPr>
          <p:cNvSpPr>
            <a:spLocks noGrp="1"/>
          </p:cNvSpPr>
          <p:nvPr>
            <p:ph type="title"/>
          </p:nvPr>
        </p:nvSpPr>
        <p:spPr/>
        <p:txBody>
          <a:bodyPr>
            <a:normAutofit fontScale="90000"/>
          </a:bodyPr>
          <a:lstStyle/>
          <a:p>
            <a:r>
              <a:rPr lang="en-AU" sz="4000" dirty="0">
                <a:solidFill>
                  <a:schemeClr val="tx1"/>
                </a:solidFill>
                <a:latin typeface="Calibri" panose="020F0502020204030204" pitchFamily="34" charset="0"/>
                <a:cs typeface="Calibri" panose="020F0502020204030204" pitchFamily="34" charset="0"/>
              </a:rPr>
              <a:t>Travel cost savings from a regional plastic surgery service: A patient centred evaluation</a:t>
            </a:r>
            <a:br>
              <a:rPr lang="en-AU" dirty="0">
                <a:solidFill>
                  <a:schemeClr val="tx1"/>
                </a:solidFill>
                <a:latin typeface="Calibri" panose="020F0502020204030204" pitchFamily="34" charset="0"/>
                <a:cs typeface="Calibri" panose="020F0502020204030204" pitchFamily="34" charset="0"/>
              </a:rPr>
            </a:br>
            <a:r>
              <a:rPr lang="en-AU" sz="2400" dirty="0">
                <a:solidFill>
                  <a:schemeClr val="tx1"/>
                </a:solidFill>
                <a:latin typeface="Calibri" panose="020F0502020204030204" pitchFamily="34" charset="0"/>
                <a:cs typeface="Calibri" panose="020F0502020204030204" pitchFamily="34" charset="0"/>
              </a:rPr>
              <a:t>Authors: Dr Toby Vinycomb,</a:t>
            </a:r>
            <a:r>
              <a:rPr lang="en-AU" sz="2400" baseline="30000" dirty="0">
                <a:solidFill>
                  <a:schemeClr val="tx1"/>
                </a:solidFill>
                <a:latin typeface="Calibri" panose="020F0502020204030204" pitchFamily="34" charset="0"/>
                <a:cs typeface="Calibri" panose="020F0502020204030204" pitchFamily="34" charset="0"/>
              </a:rPr>
              <a:t>1,2,3</a:t>
            </a:r>
            <a:r>
              <a:rPr lang="en-AU" sz="2400" dirty="0">
                <a:solidFill>
                  <a:schemeClr val="tx1"/>
                </a:solidFill>
                <a:latin typeface="Calibri" panose="020F0502020204030204" pitchFamily="34" charset="0"/>
                <a:cs typeface="Calibri" panose="020F0502020204030204" pitchFamily="34" charset="0"/>
              </a:rPr>
              <a:t> Dr Hanna Jones,</a:t>
            </a:r>
            <a:r>
              <a:rPr lang="en-AU" sz="2400" baseline="30000" dirty="0">
                <a:solidFill>
                  <a:schemeClr val="tx1"/>
                </a:solidFill>
                <a:latin typeface="Calibri" panose="020F0502020204030204" pitchFamily="34" charset="0"/>
                <a:cs typeface="Calibri" panose="020F0502020204030204" pitchFamily="34" charset="0"/>
              </a:rPr>
              <a:t>1</a:t>
            </a:r>
            <a:r>
              <a:rPr lang="en-AU" sz="2400" dirty="0">
                <a:solidFill>
                  <a:schemeClr val="tx1"/>
                </a:solidFill>
                <a:latin typeface="Calibri" panose="020F0502020204030204" pitchFamily="34" charset="0"/>
                <a:cs typeface="Calibri" panose="020F0502020204030204" pitchFamily="34" charset="0"/>
              </a:rPr>
              <a:t> Dr John Masters,</a:t>
            </a:r>
            <a:r>
              <a:rPr lang="en-AU" sz="2400" baseline="30000" dirty="0">
                <a:solidFill>
                  <a:schemeClr val="tx1"/>
                </a:solidFill>
                <a:latin typeface="Calibri" panose="020F0502020204030204" pitchFamily="34" charset="0"/>
                <a:cs typeface="Calibri" panose="020F0502020204030204" pitchFamily="34" charset="0"/>
              </a:rPr>
              <a:t>1,2,3</a:t>
            </a:r>
            <a:r>
              <a:rPr lang="en-AU" sz="2400" dirty="0">
                <a:solidFill>
                  <a:schemeClr val="tx1"/>
                </a:solidFill>
                <a:latin typeface="Calibri" panose="020F0502020204030204" pitchFamily="34" charset="0"/>
                <a:cs typeface="Calibri" panose="020F0502020204030204" pitchFamily="34" charset="0"/>
              </a:rPr>
              <a:t> Dr Robert Toma</a:t>
            </a:r>
            <a:r>
              <a:rPr lang="en-AU" sz="2400" baseline="30000" dirty="0">
                <a:solidFill>
                  <a:schemeClr val="tx1"/>
                </a:solidFill>
                <a:latin typeface="Calibri" panose="020F0502020204030204" pitchFamily="34" charset="0"/>
                <a:cs typeface="Calibri" panose="020F0502020204030204" pitchFamily="34" charset="0"/>
              </a:rPr>
              <a:t>1,2,3</a:t>
            </a:r>
            <a:br>
              <a:rPr lang="en-AU" sz="4400" dirty="0">
                <a:solidFill>
                  <a:schemeClr val="tx1"/>
                </a:solidFill>
                <a:latin typeface="Calibri" panose="020F0502020204030204" pitchFamily="34" charset="0"/>
                <a:cs typeface="Calibri" panose="020F0502020204030204" pitchFamily="34" charset="0"/>
              </a:rPr>
            </a:br>
            <a:r>
              <a:rPr lang="en-AU" sz="2200" b="0" dirty="0">
                <a:solidFill>
                  <a:schemeClr val="tx1"/>
                </a:solidFill>
                <a:latin typeface="Calibri" panose="020F0502020204030204" pitchFamily="34" charset="0"/>
                <a:cs typeface="Calibri" panose="020F0502020204030204" pitchFamily="34" charset="0"/>
              </a:rPr>
              <a:t>1. South West Healthcare Warrnambool, Australia; 2. St John of God Hospital, Warrnambool, Australia; 3. Warrnambool Plastic and Reconstructive Surgery, Warrnambool, Australia</a:t>
            </a:r>
            <a:endParaRPr lang="en-AU" sz="2200" dirty="0">
              <a:solidFill>
                <a:schemeClr val="tx1"/>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07D3EABA-A139-E547-8394-A87F05974F83}"/>
              </a:ext>
            </a:extLst>
          </p:cNvPr>
          <p:cNvSpPr txBox="1"/>
          <p:nvPr/>
        </p:nvSpPr>
        <p:spPr>
          <a:xfrm>
            <a:off x="177029" y="2658189"/>
            <a:ext cx="7515389" cy="7999241"/>
          </a:xfrm>
          <a:prstGeom prst="rect">
            <a:avLst/>
          </a:prstGeom>
          <a:noFill/>
          <a:ln w="38100">
            <a:noFill/>
          </a:ln>
        </p:spPr>
        <p:txBody>
          <a:bodyPr wrap="square" rtlCol="0">
            <a:spAutoFit/>
          </a:bodyPr>
          <a:lstStyle/>
          <a:p>
            <a:pPr algn="l">
              <a:lnSpc>
                <a:spcPct val="110000"/>
              </a:lnSpc>
            </a:pPr>
            <a:r>
              <a:rPr lang="en-US" sz="1800" b="1" u="sng" dirty="0">
                <a:latin typeface="Calibri" panose="020F0502020204030204" pitchFamily="34" charset="0"/>
                <a:cs typeface="Calibri" panose="020F0502020204030204" pitchFamily="34" charset="0"/>
              </a:rPr>
              <a:t>Background</a:t>
            </a:r>
          </a:p>
          <a:p>
            <a:pPr marL="285750" indent="-285750" algn="l">
              <a:lnSpc>
                <a:spcPct val="110000"/>
              </a:lnSpc>
              <a:buFont typeface="Arial" panose="020B0604020202020204" pitchFamily="34" charset="0"/>
              <a:buChar char="•"/>
            </a:pPr>
            <a:r>
              <a:rPr lang="en-US" sz="1800" dirty="0">
                <a:latin typeface="Calibri" panose="020F0502020204030204" pitchFamily="34" charset="0"/>
                <a:cs typeface="Calibri" panose="020F0502020204030204" pitchFamily="34" charset="0"/>
              </a:rPr>
              <a:t>Access to specialist healthcare in a regional or rural setting is often limited.</a:t>
            </a:r>
          </a:p>
          <a:p>
            <a:pPr marL="285750" indent="-285750" algn="l">
              <a:lnSpc>
                <a:spcPct val="110000"/>
              </a:lnSpc>
              <a:buFont typeface="Arial" panose="020B0604020202020204" pitchFamily="34" charset="0"/>
              <a:buChar char="•"/>
            </a:pPr>
            <a:r>
              <a:rPr lang="en-US" sz="1800" dirty="0">
                <a:latin typeface="Calibri" panose="020F0502020204030204" pitchFamily="34" charset="0"/>
                <a:cs typeface="Calibri" panose="020F0502020204030204" pitchFamily="34" charset="0"/>
              </a:rPr>
              <a:t>One of the benefits of a regional plastic surgery service is to reduce the cost to patients in accessing this care. </a:t>
            </a:r>
          </a:p>
          <a:p>
            <a:pPr marL="285750" indent="-285750" algn="l">
              <a:lnSpc>
                <a:spcPct val="110000"/>
              </a:lnSpc>
              <a:buFont typeface="Arial" panose="020B0604020202020204" pitchFamily="34" charset="0"/>
              <a:buChar char="•"/>
            </a:pPr>
            <a:endParaRPr lang="en-US" sz="1800" dirty="0">
              <a:latin typeface="Calibri" panose="020F0502020204030204" pitchFamily="34" charset="0"/>
              <a:cs typeface="Calibri" panose="020F0502020204030204" pitchFamily="34" charset="0"/>
            </a:endParaRPr>
          </a:p>
          <a:p>
            <a:pPr algn="l">
              <a:lnSpc>
                <a:spcPct val="110000"/>
              </a:lnSpc>
            </a:pPr>
            <a:r>
              <a:rPr lang="en-US" sz="1800" b="1" u="sng" dirty="0">
                <a:latin typeface="Calibri" panose="020F0502020204030204" pitchFamily="34" charset="0"/>
                <a:cs typeface="Calibri" panose="020F0502020204030204" pitchFamily="34" charset="0"/>
              </a:rPr>
              <a:t>Aim</a:t>
            </a:r>
          </a:p>
          <a:p>
            <a:pPr marL="285750" indent="-285750" algn="l">
              <a:lnSpc>
                <a:spcPct val="110000"/>
              </a:lnSpc>
              <a:buFont typeface="Arial" panose="020B0604020202020204" pitchFamily="34" charset="0"/>
              <a:buChar char="•"/>
            </a:pPr>
            <a:r>
              <a:rPr lang="en-US" sz="1800" dirty="0">
                <a:latin typeface="Calibri" panose="020F0502020204030204" pitchFamily="34" charset="0"/>
                <a:cs typeface="Calibri" panose="020F0502020204030204" pitchFamily="34" charset="0"/>
              </a:rPr>
              <a:t>Evaluate the potential travel savings in travel costs for patients who access our service in Warrnambool, South West Victoria.</a:t>
            </a:r>
          </a:p>
          <a:p>
            <a:pPr algn="l">
              <a:lnSpc>
                <a:spcPct val="110000"/>
              </a:lnSpc>
            </a:pPr>
            <a:endParaRPr lang="en-US" sz="1800" dirty="0">
              <a:latin typeface="Calibri" panose="020F0502020204030204" pitchFamily="34" charset="0"/>
              <a:cs typeface="Calibri" panose="020F0502020204030204" pitchFamily="34" charset="0"/>
            </a:endParaRPr>
          </a:p>
          <a:p>
            <a:pPr algn="l">
              <a:lnSpc>
                <a:spcPct val="110000"/>
              </a:lnSpc>
            </a:pPr>
            <a:r>
              <a:rPr lang="en-US" sz="1800" b="1" u="sng" dirty="0">
                <a:latin typeface="Calibri" panose="020F0502020204030204" pitchFamily="34" charset="0"/>
                <a:cs typeface="Calibri" panose="020F0502020204030204" pitchFamily="34" charset="0"/>
              </a:rPr>
              <a:t>Methods</a:t>
            </a:r>
          </a:p>
          <a:p>
            <a:pPr marL="285750"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Study type: cross-sectional study.</a:t>
            </a:r>
          </a:p>
          <a:p>
            <a:pPr marL="285750"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Study period: July 2019 to June 2021 inclusive.</a:t>
            </a:r>
          </a:p>
          <a:p>
            <a:pPr marL="285750"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Inclusion: underwent an operation by the plastic surgery team at South West Healthcare (Warrnambool, Victoria).</a:t>
            </a:r>
          </a:p>
          <a:p>
            <a:pPr marL="285750"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Exclusion: patient resided outside Victoria.</a:t>
            </a:r>
          </a:p>
          <a:p>
            <a:pPr algn="l">
              <a:lnSpc>
                <a:spcPct val="110000"/>
              </a:lnSpc>
            </a:pPr>
            <a:endParaRPr lang="en-AU" sz="1800" u="sng" dirty="0">
              <a:latin typeface="Calibri" panose="020F0502020204030204" pitchFamily="34" charset="0"/>
              <a:cs typeface="Calibri" panose="020F0502020204030204" pitchFamily="34" charset="0"/>
            </a:endParaRPr>
          </a:p>
          <a:p>
            <a:pPr algn="l">
              <a:lnSpc>
                <a:spcPct val="110000"/>
              </a:lnSpc>
            </a:pPr>
            <a:r>
              <a:rPr lang="en-AU" sz="1800" i="1" dirty="0">
                <a:latin typeface="Calibri" panose="020F0502020204030204" pitchFamily="34" charset="0"/>
                <a:cs typeface="Calibri" panose="020F0502020204030204" pitchFamily="34" charset="0"/>
              </a:rPr>
              <a:t>Metrics</a:t>
            </a:r>
          </a:p>
          <a:p>
            <a:pPr marL="285750" indent="-285750" algn="l">
              <a:lnSpc>
                <a:spcPct val="110000"/>
              </a:lnSpc>
              <a:buFont typeface="Arial" panose="020B0604020202020204" pitchFamily="34" charset="0"/>
              <a:buChar char="•"/>
            </a:pPr>
            <a:r>
              <a:rPr lang="en-AU" sz="1800" i="1" dirty="0">
                <a:latin typeface="Calibri" panose="020F0502020204030204" pitchFamily="34" charset="0"/>
                <a:cs typeface="Calibri" panose="020F0502020204030204" pitchFamily="34" charset="0"/>
              </a:rPr>
              <a:t>Episode of care: </a:t>
            </a:r>
            <a:r>
              <a:rPr lang="en-AU" sz="1800" dirty="0">
                <a:latin typeface="Calibri" panose="020F0502020204030204" pitchFamily="34" charset="0"/>
                <a:cs typeface="Calibri" panose="020F0502020204030204" pitchFamily="34" charset="0"/>
              </a:rPr>
              <a:t>preoperative assessment (elective only), surgery, single postoperative visit.</a:t>
            </a:r>
            <a:endParaRPr lang="en-AU" sz="1800" u="sng" dirty="0">
              <a:latin typeface="Calibri" panose="020F0502020204030204" pitchFamily="34" charset="0"/>
              <a:cs typeface="Calibri" panose="020F0502020204030204" pitchFamily="34" charset="0"/>
            </a:endParaRPr>
          </a:p>
          <a:p>
            <a:pPr marL="285750" indent="-285750" algn="l">
              <a:lnSpc>
                <a:spcPct val="110000"/>
              </a:lnSpc>
              <a:buFont typeface="Arial" panose="020B0604020202020204" pitchFamily="34" charset="0"/>
              <a:buChar char="•"/>
            </a:pPr>
            <a:r>
              <a:rPr lang="en-AU" sz="1800" i="1" dirty="0">
                <a:latin typeface="Calibri" panose="020F0502020204030204" pitchFamily="34" charset="0"/>
                <a:cs typeface="Calibri" panose="020F0502020204030204" pitchFamily="34" charset="0"/>
              </a:rPr>
              <a:t>Travel: </a:t>
            </a:r>
            <a:r>
              <a:rPr lang="en-AU" sz="1800" dirty="0">
                <a:latin typeface="Calibri" panose="020F0502020204030204" pitchFamily="34" charset="0"/>
                <a:cs typeface="Calibri" panose="020F0502020204030204" pitchFamily="34" charset="0"/>
              </a:rPr>
              <a:t>distance from patients suburb of residents to Warrnambool or suburb of nearest Melbourne metropolitan public plastic surgery service; cost per km as per Australian Government calculations.</a:t>
            </a:r>
            <a:r>
              <a:rPr lang="en-AU" sz="1800" baseline="30000" dirty="0">
                <a:latin typeface="Calibri" panose="020F0502020204030204" pitchFamily="34" charset="0"/>
                <a:cs typeface="Calibri" panose="020F0502020204030204" pitchFamily="34" charset="0"/>
              </a:rPr>
              <a:t>1</a:t>
            </a:r>
            <a:endParaRPr lang="en-AU" sz="1800" dirty="0">
              <a:latin typeface="Calibri" panose="020F0502020204030204" pitchFamily="34" charset="0"/>
              <a:cs typeface="Calibri" panose="020F0502020204030204" pitchFamily="34" charset="0"/>
            </a:endParaRPr>
          </a:p>
          <a:p>
            <a:pPr marL="285750" indent="-285750" algn="l">
              <a:lnSpc>
                <a:spcPct val="110000"/>
              </a:lnSpc>
              <a:buFont typeface="Arial" panose="020B0604020202020204" pitchFamily="34" charset="0"/>
              <a:buChar char="•"/>
            </a:pPr>
            <a:r>
              <a:rPr lang="en-AU" sz="1800" i="1" dirty="0">
                <a:latin typeface="Calibri" panose="020F0502020204030204" pitchFamily="34" charset="0"/>
                <a:cs typeface="Calibri" panose="020F0502020204030204" pitchFamily="34" charset="0"/>
              </a:rPr>
              <a:t>Accommodation: </a:t>
            </a:r>
            <a:r>
              <a:rPr lang="en-AU" sz="1800" dirty="0">
                <a:latin typeface="Calibri" panose="020F0502020204030204" pitchFamily="34" charset="0"/>
                <a:cs typeface="Calibri" panose="020F0502020204030204" pitchFamily="34" charset="0"/>
              </a:rPr>
              <a:t>average of cheapest room for two people from five closest hotels to metropolitan hospital. Included overnight stay at Warrnambool for patients who lived &gt;200 km from our service.</a:t>
            </a:r>
          </a:p>
          <a:p>
            <a:pPr marL="285750" indent="-285750" algn="l">
              <a:lnSpc>
                <a:spcPct val="110000"/>
              </a:lnSpc>
              <a:buFont typeface="Arial" panose="020B0604020202020204" pitchFamily="34" charset="0"/>
              <a:buChar char="•"/>
            </a:pPr>
            <a:r>
              <a:rPr lang="en-AU" sz="1800" i="1" dirty="0">
                <a:latin typeface="Calibri" panose="020F0502020204030204" pitchFamily="34" charset="0"/>
                <a:cs typeface="Calibri" panose="020F0502020204030204" pitchFamily="34" charset="0"/>
              </a:rPr>
              <a:t>Rates of overnight stay: </a:t>
            </a:r>
            <a:r>
              <a:rPr lang="en-AU" sz="1800" dirty="0">
                <a:latin typeface="Calibri" panose="020F0502020204030204" pitchFamily="34" charset="0"/>
                <a:cs typeface="Calibri" panose="020F0502020204030204" pitchFamily="34" charset="0"/>
              </a:rPr>
              <a:t>based on concurrent research outcomes.</a:t>
            </a:r>
            <a:r>
              <a:rPr lang="en-AU" sz="1800" baseline="30000" dirty="0">
                <a:latin typeface="Calibri" panose="020F0502020204030204" pitchFamily="34" charset="0"/>
                <a:cs typeface="Calibri" panose="020F0502020204030204" pitchFamily="34" charset="0"/>
              </a:rPr>
              <a:t>2</a:t>
            </a:r>
            <a:endParaRPr lang="en-AU" sz="1800" dirty="0">
              <a:latin typeface="Calibri" panose="020F0502020204030204" pitchFamily="34" charset="0"/>
              <a:cs typeface="Calibri" panose="020F0502020204030204" pitchFamily="34" charset="0"/>
            </a:endParaRPr>
          </a:p>
        </p:txBody>
      </p:sp>
      <p:sp>
        <p:nvSpPr>
          <p:cNvPr id="12" name="TextBox 11">
            <a:extLst>
              <a:ext uri="{FF2B5EF4-FFF2-40B4-BE49-F238E27FC236}">
                <a16:creationId xmlns:a16="http://schemas.microsoft.com/office/drawing/2014/main" id="{B92A5A67-D479-B249-A98F-C567C608F72A}"/>
              </a:ext>
            </a:extLst>
          </p:cNvPr>
          <p:cNvSpPr txBox="1"/>
          <p:nvPr/>
        </p:nvSpPr>
        <p:spPr>
          <a:xfrm>
            <a:off x="8018572" y="2658189"/>
            <a:ext cx="7838092" cy="5256952"/>
          </a:xfrm>
          <a:prstGeom prst="rect">
            <a:avLst/>
          </a:prstGeom>
          <a:noFill/>
          <a:ln w="38100">
            <a:noFill/>
          </a:ln>
        </p:spPr>
        <p:txBody>
          <a:bodyPr wrap="square" rtlCol="0">
            <a:spAutoFit/>
          </a:bodyPr>
          <a:lstStyle/>
          <a:p>
            <a:pPr algn="l">
              <a:lnSpc>
                <a:spcPct val="110000"/>
              </a:lnSpc>
            </a:pPr>
            <a:r>
              <a:rPr lang="en-AU" sz="1800" b="1" u="sng" dirty="0">
                <a:latin typeface="Calibri" panose="020F0502020204030204" pitchFamily="34" charset="0"/>
                <a:cs typeface="Calibri" panose="020F0502020204030204" pitchFamily="34" charset="0"/>
              </a:rPr>
              <a:t>Results</a:t>
            </a:r>
          </a:p>
          <a:p>
            <a:pPr marL="285750"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We included 1860 patients in our study</a:t>
            </a:r>
          </a:p>
          <a:p>
            <a:pPr marL="773079" lvl="1"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1380 emergency and 480 elective operations.</a:t>
            </a:r>
          </a:p>
          <a:p>
            <a:pPr marL="773079" lvl="1"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45 were excluded as they lived outside Victoria.</a:t>
            </a:r>
          </a:p>
          <a:p>
            <a:pPr marL="773079" lvl="1" indent="-28575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Closest metropolitan hospital (n): Sunshine Hospital (1854), Royal Melbourne Hospital (10), The Northern Hospital (3).</a:t>
            </a:r>
          </a:p>
          <a:p>
            <a:pPr marL="285750" indent="-285750" algn="l">
              <a:lnSpc>
                <a:spcPct val="110000"/>
              </a:lnSpc>
              <a:buFont typeface="Arial" panose="020B0604020202020204" pitchFamily="34" charset="0"/>
              <a:buChar char="•"/>
            </a:pPr>
            <a:endParaRPr lang="en-AU" sz="1800" dirty="0">
              <a:latin typeface="Calibri" panose="020F0502020204030204" pitchFamily="34" charset="0"/>
              <a:cs typeface="Calibri" panose="020F0502020204030204" pitchFamily="34" charset="0"/>
            </a:endParaRPr>
          </a:p>
          <a:p>
            <a:pPr marL="285750" indent="-285750" algn="l">
              <a:lnSpc>
                <a:spcPct val="110000"/>
              </a:lnSpc>
              <a:buFont typeface="Arial" panose="020B0604020202020204" pitchFamily="34" charset="0"/>
              <a:buChar char="•"/>
            </a:pPr>
            <a:r>
              <a:rPr lang="en-AU" sz="1800" i="1" dirty="0">
                <a:latin typeface="Calibri" panose="020F0502020204030204" pitchFamily="34" charset="0"/>
                <a:cs typeface="Calibri" panose="020F0502020204030204" pitchFamily="34" charset="0"/>
              </a:rPr>
              <a:t>Distance: </a:t>
            </a:r>
            <a:r>
              <a:rPr lang="en-AU" sz="1800" dirty="0">
                <a:latin typeface="Calibri" panose="020F0502020204030204" pitchFamily="34" charset="0"/>
                <a:cs typeface="Calibri" panose="020F0502020204030204" pitchFamily="34" charset="0"/>
              </a:rPr>
              <a:t>median travel distance was 28 km to our service compared to 259 km to the nearest metropolitan service (p &lt;0.001). </a:t>
            </a:r>
            <a:endParaRPr lang="en-AU" sz="1800" b="1" dirty="0">
              <a:latin typeface="Calibri" panose="020F0502020204030204" pitchFamily="34" charset="0"/>
              <a:cs typeface="Calibri" panose="020F0502020204030204" pitchFamily="34" charset="0"/>
            </a:endParaRPr>
          </a:p>
          <a:p>
            <a:pPr marL="285750" indent="-285750" algn="l">
              <a:lnSpc>
                <a:spcPct val="110000"/>
              </a:lnSpc>
              <a:buFont typeface="Arial" panose="020B0604020202020204" pitchFamily="34" charset="0"/>
              <a:buChar char="•"/>
            </a:pPr>
            <a:r>
              <a:rPr lang="en-AU" sz="1800" i="1" dirty="0">
                <a:latin typeface="Calibri" panose="020F0502020204030204" pitchFamily="34" charset="0"/>
                <a:cs typeface="Calibri" panose="020F0502020204030204" pitchFamily="34" charset="0"/>
              </a:rPr>
              <a:t>Cost: </a:t>
            </a:r>
            <a:r>
              <a:rPr lang="en-AU" sz="1800" dirty="0">
                <a:latin typeface="Calibri" panose="020F0502020204030204" pitchFamily="34" charset="0"/>
                <a:cs typeface="Calibri" panose="020F0502020204030204" pitchFamily="34" charset="0"/>
              </a:rPr>
              <a:t>median travel costs for an episode of care for patients to our health service was $97, compared to $1088 for travel to a metropolitan service (p &lt;0.001).</a:t>
            </a:r>
            <a:r>
              <a:rPr lang="en-GB" sz="1800" dirty="0">
                <a:latin typeface="Calibri" panose="020F0502020204030204" pitchFamily="34" charset="0"/>
                <a:cs typeface="Calibri" panose="020F0502020204030204" pitchFamily="34" charset="0"/>
              </a:rPr>
              <a:t> </a:t>
            </a:r>
          </a:p>
          <a:p>
            <a:pPr marL="285750" indent="-285750" algn="l">
              <a:lnSpc>
                <a:spcPct val="110000"/>
              </a:lnSpc>
              <a:buFont typeface="Arial" panose="020B0604020202020204" pitchFamily="34" charset="0"/>
              <a:buChar char="•"/>
            </a:pPr>
            <a:endParaRPr lang="en-GB" sz="1800" b="1" dirty="0">
              <a:latin typeface="Calibri" panose="020F0502020204030204" pitchFamily="34" charset="0"/>
              <a:cs typeface="Calibri" panose="020F0502020204030204" pitchFamily="34" charset="0"/>
            </a:endParaRPr>
          </a:p>
          <a:p>
            <a:pPr marL="285750" indent="-285750" algn="l">
              <a:lnSpc>
                <a:spcPct val="110000"/>
              </a:lnSpc>
              <a:buFont typeface="Arial" panose="020B0604020202020204" pitchFamily="34" charset="0"/>
              <a:buChar char="•"/>
            </a:pPr>
            <a:r>
              <a:rPr lang="en-GB" sz="1800" dirty="0">
                <a:latin typeface="Calibri" panose="020F0502020204030204" pitchFamily="34" charset="0"/>
                <a:cs typeface="Calibri" panose="020F0502020204030204" pitchFamily="34" charset="0"/>
              </a:rPr>
              <a:t>Total cost: </a:t>
            </a:r>
          </a:p>
          <a:p>
            <a:pPr marL="773079" lvl="1" indent="-285750" algn="l">
              <a:lnSpc>
                <a:spcPct val="110000"/>
              </a:lnSpc>
              <a:buFont typeface="Arial" panose="020B0604020202020204" pitchFamily="34" charset="0"/>
              <a:buChar char="•"/>
            </a:pPr>
            <a:r>
              <a:rPr lang="en-GB" sz="1800" dirty="0">
                <a:latin typeface="Calibri" panose="020F0502020204030204" pitchFamily="34" charset="0"/>
                <a:cs typeface="Calibri" panose="020F0502020204030204" pitchFamily="34" charset="0"/>
              </a:rPr>
              <a:t>$414,013 to our service</a:t>
            </a:r>
          </a:p>
          <a:p>
            <a:pPr marL="773079" lvl="1" indent="-285750" algn="l">
              <a:lnSpc>
                <a:spcPct val="110000"/>
              </a:lnSpc>
              <a:buFont typeface="Arial" panose="020B0604020202020204" pitchFamily="34" charset="0"/>
              <a:buChar char="•"/>
            </a:pPr>
            <a:r>
              <a:rPr lang="en-GB" sz="1800" dirty="0">
                <a:latin typeface="Calibri" panose="020F0502020204030204" pitchFamily="34" charset="0"/>
                <a:cs typeface="Calibri" panose="020F0502020204030204" pitchFamily="34" charset="0"/>
              </a:rPr>
              <a:t>$2,121,833 to the patients nearest metropolitan service</a:t>
            </a:r>
          </a:p>
          <a:p>
            <a:pPr marL="773079" lvl="1" indent="-285750" algn="l">
              <a:lnSpc>
                <a:spcPct val="110000"/>
              </a:lnSpc>
              <a:buFont typeface="Arial" panose="020B0604020202020204" pitchFamily="34" charset="0"/>
              <a:buChar char="•"/>
            </a:pPr>
            <a:r>
              <a:rPr lang="en-GB" sz="1800" i="1" dirty="0">
                <a:latin typeface="Calibri" panose="020F0502020204030204" pitchFamily="34" charset="0"/>
                <a:cs typeface="Calibri" panose="020F0502020204030204" pitchFamily="34" charset="0"/>
              </a:rPr>
              <a:t>Difference: $1,707,740</a:t>
            </a:r>
          </a:p>
        </p:txBody>
      </p:sp>
      <p:pic>
        <p:nvPicPr>
          <p:cNvPr id="16" name="Graphic 15">
            <a:extLst>
              <a:ext uri="{FF2B5EF4-FFF2-40B4-BE49-F238E27FC236}">
                <a16:creationId xmlns:a16="http://schemas.microsoft.com/office/drawing/2014/main" id="{BCC79A14-449E-5541-BEF1-A97D7B80C56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6019047" y="10283696"/>
            <a:ext cx="3032528" cy="771700"/>
          </a:xfrm>
          <a:prstGeom prst="rect">
            <a:avLst/>
          </a:prstGeom>
        </p:spPr>
      </p:pic>
      <p:pic>
        <p:nvPicPr>
          <p:cNvPr id="17" name="Picture 16">
            <a:extLst>
              <a:ext uri="{FF2B5EF4-FFF2-40B4-BE49-F238E27FC236}">
                <a16:creationId xmlns:a16="http://schemas.microsoft.com/office/drawing/2014/main" id="{FE91759A-49FF-3241-AD51-7586EA3A214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077480" y="10283696"/>
            <a:ext cx="1856118" cy="862294"/>
          </a:xfrm>
          <a:prstGeom prst="rect">
            <a:avLst/>
          </a:prstGeom>
          <a:noFill/>
          <a:ln>
            <a:noFill/>
          </a:ln>
        </p:spPr>
      </p:pic>
      <p:pic>
        <p:nvPicPr>
          <p:cNvPr id="18" name="Graphic 17">
            <a:extLst>
              <a:ext uri="{FF2B5EF4-FFF2-40B4-BE49-F238E27FC236}">
                <a16:creationId xmlns:a16="http://schemas.microsoft.com/office/drawing/2014/main" id="{0044D2C0-852E-9A40-8202-BFBF9C3C412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933598" y="10201803"/>
            <a:ext cx="2884928" cy="853593"/>
          </a:xfrm>
          <a:prstGeom prst="rect">
            <a:avLst/>
          </a:prstGeom>
        </p:spPr>
      </p:pic>
      <p:sp>
        <p:nvSpPr>
          <p:cNvPr id="22" name="TextBox 21">
            <a:extLst>
              <a:ext uri="{FF2B5EF4-FFF2-40B4-BE49-F238E27FC236}">
                <a16:creationId xmlns:a16="http://schemas.microsoft.com/office/drawing/2014/main" id="{6B4ED427-21ED-EB4E-BFEE-53C972174F93}"/>
              </a:ext>
            </a:extLst>
          </p:cNvPr>
          <p:cNvSpPr txBox="1"/>
          <p:nvPr/>
        </p:nvSpPr>
        <p:spPr>
          <a:xfrm>
            <a:off x="8075647" y="8252890"/>
            <a:ext cx="7781017" cy="2893100"/>
          </a:xfrm>
          <a:prstGeom prst="rect">
            <a:avLst/>
          </a:prstGeom>
          <a:noFill/>
          <a:ln w="38100">
            <a:noFill/>
          </a:ln>
        </p:spPr>
        <p:txBody>
          <a:bodyPr wrap="square" rtlCol="0">
            <a:spAutoFit/>
          </a:bodyPr>
          <a:lstStyle/>
          <a:p>
            <a:pPr algn="l"/>
            <a:r>
              <a:rPr lang="en-AU" sz="1400" b="1" dirty="0">
                <a:latin typeface="Calibri" panose="020F0502020204030204" pitchFamily="34" charset="0"/>
                <a:cs typeface="Calibri" panose="020F0502020204030204" pitchFamily="34" charset="0"/>
              </a:rPr>
              <a:t>References</a:t>
            </a:r>
          </a:p>
          <a:p>
            <a:pPr marL="342900" indent="-342900" algn="l">
              <a:buFont typeface="+mj-lt"/>
              <a:buAutoNum type="arabicPeriod"/>
            </a:pPr>
            <a:r>
              <a:rPr lang="en-AU" sz="1400" dirty="0">
                <a:latin typeface="Calibri" panose="020F0502020204030204" pitchFamily="34" charset="0"/>
                <a:cs typeface="Calibri" panose="020F0502020204030204" pitchFamily="34" charset="0"/>
              </a:rPr>
              <a:t>Australian Taxation Office. Car Expenses: Australian Government; 2021 [updated 19 Aug 2021]. Available from: </a:t>
            </a:r>
            <a:r>
              <a:rPr lang="en-AU" sz="1400" dirty="0">
                <a:latin typeface="Calibri" panose="020F0502020204030204" pitchFamily="34" charset="0"/>
                <a:cs typeface="Calibri" panose="020F0502020204030204" pitchFamily="34" charset="0"/>
                <a:hlinkClick r:id="rId7"/>
              </a:rPr>
              <a:t>https://www.ato.gov.au/individuals/income-and-deductions/deductions-you-can-claim/transport-and-travel-expenses/car-expenses</a:t>
            </a:r>
            <a:r>
              <a:rPr lang="en-AU" sz="1400" dirty="0">
                <a:latin typeface="Calibri" panose="020F0502020204030204" pitchFamily="34" charset="0"/>
                <a:cs typeface="Calibri" panose="020F0502020204030204" pitchFamily="34" charset="0"/>
              </a:rPr>
              <a:t>. </a:t>
            </a:r>
          </a:p>
          <a:p>
            <a:pPr marL="342900" indent="-342900" algn="l">
              <a:buFont typeface="+mj-lt"/>
              <a:buAutoNum type="arabicPeriod"/>
            </a:pPr>
            <a:r>
              <a:rPr lang="en-AU" sz="1400" dirty="0">
                <a:latin typeface="Calibri" panose="020F0502020204030204" pitchFamily="34" charset="0"/>
                <a:cs typeface="Calibri" panose="020F0502020204030204" pitchFamily="34" charset="0"/>
              </a:rPr>
              <a:t>Vinycomb T, Jones H, Masters J, Toma R. The economic impact and patient perspectives of providing a rural plastic surgery service. Verbal presentation. RASC ASC 2022.</a:t>
            </a:r>
          </a:p>
          <a:p>
            <a:pPr marL="342900" indent="-342900" algn="l">
              <a:buFont typeface="+mj-lt"/>
              <a:buAutoNum type="arabicPeriod"/>
            </a:pPr>
            <a:r>
              <a:rPr lang="en-AU" sz="1400" dirty="0">
                <a:latin typeface="Calibri" panose="020F0502020204030204" pitchFamily="34" charset="0"/>
                <a:cs typeface="Calibri" panose="020F0502020204030204" pitchFamily="34" charset="0"/>
              </a:rPr>
              <a:t>O'Connor TM, Hanks HA, </a:t>
            </a:r>
            <a:r>
              <a:rPr lang="en-AU" sz="1400" dirty="0" err="1">
                <a:latin typeface="Calibri" panose="020F0502020204030204" pitchFamily="34" charset="0"/>
                <a:cs typeface="Calibri" panose="020F0502020204030204" pitchFamily="34" charset="0"/>
              </a:rPr>
              <a:t>Elcock</a:t>
            </a:r>
            <a:r>
              <a:rPr lang="en-AU" sz="1400" dirty="0">
                <a:latin typeface="Calibri" panose="020F0502020204030204" pitchFamily="34" charset="0"/>
                <a:cs typeface="Calibri" panose="020F0502020204030204" pitchFamily="34" charset="0"/>
              </a:rPr>
              <a:t> MS, Turner RC, Veitch C. The medical and retrieval costs of road crashes in rural and remote northern Queensland, 2004-2007: findings from the Rural and Remote Road Safety Study. Med J Aust. 2009;190(2):54-6. </a:t>
            </a:r>
            <a:r>
              <a:rPr lang="en-AU" sz="1400" dirty="0">
                <a:latin typeface="Calibri" panose="020F0502020204030204" pitchFamily="34" charset="0"/>
                <a:cs typeface="Calibri" panose="020F0502020204030204" pitchFamily="34" charset="0"/>
                <a:hlinkClick r:id="rId8"/>
              </a:rPr>
              <a:t>https://doi.org/10.5694/j.1326-5377.2009.tb02274.x</a:t>
            </a:r>
            <a:endParaRPr lang="en-AU" sz="1400" dirty="0">
              <a:latin typeface="Calibri" panose="020F0502020204030204" pitchFamily="34" charset="0"/>
              <a:cs typeface="Calibri" panose="020F0502020204030204" pitchFamily="34" charset="0"/>
            </a:endParaRPr>
          </a:p>
          <a:p>
            <a:pPr marL="342900" indent="-342900" algn="l">
              <a:buFont typeface="+mj-lt"/>
              <a:buAutoNum type="arabicPeriod"/>
            </a:pPr>
            <a:r>
              <a:rPr lang="en-AU" sz="1400" dirty="0">
                <a:latin typeface="Calibri" panose="020F0502020204030204" pitchFamily="34" charset="0"/>
                <a:cs typeface="Calibri" panose="020F0502020204030204" pitchFamily="34" charset="0"/>
              </a:rPr>
              <a:t>Curtis K, Kennedy B, Lam MK, Mitchell RJ, Black D, Burns B, et al. Prehospital care and transport costs of severely injured children in NSW Australia. Injury. 2020;51(11):2581-7. </a:t>
            </a:r>
            <a:r>
              <a:rPr lang="en-AU" sz="1400" dirty="0">
                <a:latin typeface="Calibri" panose="020F0502020204030204" pitchFamily="34" charset="0"/>
                <a:cs typeface="Calibri" panose="020F0502020204030204" pitchFamily="34" charset="0"/>
                <a:hlinkClick r:id="rId9"/>
              </a:rPr>
              <a:t>https://doi.org/10.1016/j.injury.2020.08.025</a:t>
            </a:r>
            <a:endParaRPr lang="en-AU" sz="1400" dirty="0">
              <a:latin typeface="Calibri" panose="020F0502020204030204" pitchFamily="34" charset="0"/>
              <a:cs typeface="Calibri" panose="020F0502020204030204" pitchFamily="34" charset="0"/>
            </a:endParaRPr>
          </a:p>
        </p:txBody>
      </p:sp>
      <p:sp>
        <p:nvSpPr>
          <p:cNvPr id="23" name="TextBox 22">
            <a:extLst>
              <a:ext uri="{FF2B5EF4-FFF2-40B4-BE49-F238E27FC236}">
                <a16:creationId xmlns:a16="http://schemas.microsoft.com/office/drawing/2014/main" id="{6C4B8651-6F41-2847-A592-9DB21E987689}"/>
              </a:ext>
            </a:extLst>
          </p:cNvPr>
          <p:cNvSpPr txBox="1"/>
          <p:nvPr/>
        </p:nvSpPr>
        <p:spPr>
          <a:xfrm>
            <a:off x="-160138" y="10904007"/>
            <a:ext cx="2884929" cy="310093"/>
          </a:xfrm>
          <a:prstGeom prst="rect">
            <a:avLst/>
          </a:prstGeom>
          <a:noFill/>
        </p:spPr>
        <p:txBody>
          <a:bodyPr wrap="square" rtlCol="0">
            <a:spAutoFit/>
          </a:bodyPr>
          <a:lstStyle/>
          <a:p>
            <a:r>
              <a:rPr lang="en-AU" sz="1400" dirty="0">
                <a:latin typeface="Calibri" panose="020F0502020204030204" pitchFamily="34" charset="0"/>
                <a:cs typeface="Calibri" panose="020F0502020204030204" pitchFamily="34" charset="0"/>
              </a:rPr>
              <a:t>No conflicts of interest to declare.</a:t>
            </a:r>
          </a:p>
        </p:txBody>
      </p:sp>
      <p:graphicFrame>
        <p:nvGraphicFramePr>
          <p:cNvPr id="11" name="Chart 10">
            <a:extLst>
              <a:ext uri="{FF2B5EF4-FFF2-40B4-BE49-F238E27FC236}">
                <a16:creationId xmlns:a16="http://schemas.microsoft.com/office/drawing/2014/main" id="{9932EB20-2C41-2843-A7AE-19F4657DBA41}"/>
              </a:ext>
            </a:extLst>
          </p:cNvPr>
          <p:cNvGraphicFramePr/>
          <p:nvPr>
            <p:extLst>
              <p:ext uri="{D42A27DB-BD31-4B8C-83A1-F6EECF244321}">
                <p14:modId xmlns:p14="http://schemas.microsoft.com/office/powerpoint/2010/main" val="1836532408"/>
              </p:ext>
            </p:extLst>
          </p:nvPr>
        </p:nvGraphicFramePr>
        <p:xfrm>
          <a:off x="16977766" y="2658189"/>
          <a:ext cx="5040560" cy="3534147"/>
        </p:xfrm>
        <a:graphic>
          <a:graphicData uri="http://schemas.openxmlformats.org/drawingml/2006/chart">
            <c:chart xmlns:c="http://schemas.openxmlformats.org/drawingml/2006/chart" xmlns:r="http://schemas.openxmlformats.org/officeDocument/2006/relationships" r:id="rId10"/>
          </a:graphicData>
        </a:graphic>
      </p:graphicFrame>
      <p:sp>
        <p:nvSpPr>
          <p:cNvPr id="24" name="TextBox 23">
            <a:extLst>
              <a:ext uri="{FF2B5EF4-FFF2-40B4-BE49-F238E27FC236}">
                <a16:creationId xmlns:a16="http://schemas.microsoft.com/office/drawing/2014/main" id="{94986C44-C12C-2C4D-BAAC-8541E026B435}"/>
              </a:ext>
            </a:extLst>
          </p:cNvPr>
          <p:cNvSpPr txBox="1"/>
          <p:nvPr/>
        </p:nvSpPr>
        <p:spPr>
          <a:xfrm>
            <a:off x="16010336" y="6192336"/>
            <a:ext cx="7838092" cy="3428759"/>
          </a:xfrm>
          <a:prstGeom prst="rect">
            <a:avLst/>
          </a:prstGeom>
          <a:noFill/>
          <a:ln w="38100">
            <a:noFill/>
          </a:ln>
        </p:spPr>
        <p:txBody>
          <a:bodyPr wrap="square" rtlCol="0">
            <a:spAutoFit/>
          </a:bodyPr>
          <a:lstStyle/>
          <a:p>
            <a:pPr algn="l">
              <a:lnSpc>
                <a:spcPct val="110000"/>
              </a:lnSpc>
            </a:pPr>
            <a:r>
              <a:rPr lang="en-AU" sz="1800" b="1" u="sng" dirty="0">
                <a:latin typeface="Calibri" panose="020F0502020204030204" pitchFamily="34" charset="0"/>
                <a:cs typeface="Calibri" panose="020F0502020204030204" pitchFamily="34" charset="0"/>
              </a:rPr>
              <a:t>Discussion</a:t>
            </a:r>
          </a:p>
          <a:p>
            <a:pPr marL="342900" indent="-34290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There is significant increased in personal cost for travel and accommodation required for our rural based patients to access specialist care in the absence of a regional plastic surgery service. </a:t>
            </a:r>
          </a:p>
          <a:p>
            <a:pPr marL="342900" indent="-34290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No previous studies have attempted to identify the travel cost savings for patients in receiving specialist care outside high impact trauma retrieval.</a:t>
            </a:r>
            <a:r>
              <a:rPr lang="en-AU" sz="1800" baseline="30000" dirty="0">
                <a:latin typeface="Calibri" panose="020F0502020204030204" pitchFamily="34" charset="0"/>
                <a:cs typeface="Calibri" panose="020F0502020204030204" pitchFamily="34" charset="0"/>
              </a:rPr>
              <a:t>3,4</a:t>
            </a:r>
            <a:endParaRPr lang="en-US" sz="1800" dirty="0">
              <a:latin typeface="Calibri" panose="020F0502020204030204" pitchFamily="34" charset="0"/>
              <a:cs typeface="Calibri" panose="020F0502020204030204" pitchFamily="34" charset="0"/>
            </a:endParaRPr>
          </a:p>
          <a:p>
            <a:pPr marL="342900" indent="-342900" algn="l">
              <a:lnSpc>
                <a:spcPct val="110000"/>
              </a:lnSpc>
              <a:buFont typeface="Arial" panose="020B0604020202020204" pitchFamily="34" charset="0"/>
              <a:buChar char="•"/>
            </a:pPr>
            <a:r>
              <a:rPr lang="en-AU" sz="1800" dirty="0">
                <a:latin typeface="Calibri" panose="020F0502020204030204" pitchFamily="34" charset="0"/>
                <a:cs typeface="Calibri" panose="020F0502020204030204" pitchFamily="34" charset="0"/>
              </a:rPr>
              <a:t>Further research can be focused on other costs of rural patients accessing specialist metropolitan care including: additional time off work due for patient or carer to travel, cost of of additional follow up (e.g. if complications occur), impact on hospital bed utilisation and transport costs between hospitals to receive acute care.</a:t>
            </a:r>
          </a:p>
        </p:txBody>
      </p:sp>
    </p:spTree>
    <p:extLst>
      <p:ext uri="{BB962C8B-B14F-4D97-AF65-F5344CB8AC3E}">
        <p14:creationId xmlns:p14="http://schemas.microsoft.com/office/powerpoint/2010/main" val="1467523885"/>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Arial" charset="0"/>
            <a:sym typeface="Gill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rgbClr val="000000"/>
            </a:solidFill>
            <a:effectLst/>
            <a:latin typeface="Arial" charset="0"/>
            <a:sym typeface="GillSans"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Poster Style Guide.potx" id="{626A8A5D-D69E-45E7-BFA7-0BC30ED0248D}" vid="{813B590F-CF59-4CBB-BD99-2B76EB3E1C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ePoster Style Guide</Template>
  <TotalTime>205</TotalTime>
  <Pages>0</Pages>
  <Words>707</Words>
  <Characters>0</Characters>
  <Application>Microsoft Office PowerPoint</Application>
  <PresentationFormat>Custom</PresentationFormat>
  <Lines>0</Lines>
  <Paragraphs>43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GillSans</vt:lpstr>
      <vt:lpstr>Segoe UI</vt:lpstr>
      <vt:lpstr>3_Title &amp; Subtitle</vt:lpstr>
      <vt:lpstr>Travel cost savings from a regional plastic surgery service: A patient centred evaluation Authors: Dr Toby Vinycomb,1,2,3 Dr Hanna Jones,1 Dr John Masters,1,2,3 Dr Robert Toma1,2,3 1. South West Healthcare Warrnambool, Australia; 2. St John of God Hospital, Warrnambool, Australia; 3. Warrnambool Plastic and Reconstructive Surgery, Warrnambool, Australia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ePoster Style Guide</dc:title>
  <dc:creator>Jacob Thomas</dc:creator>
  <cp:lastModifiedBy>Membership</cp:lastModifiedBy>
  <cp:revision>34</cp:revision>
  <dcterms:created xsi:type="dcterms:W3CDTF">2017-07-24T03:38:09Z</dcterms:created>
  <dcterms:modified xsi:type="dcterms:W3CDTF">2023-07-20T00:43:17Z</dcterms:modified>
</cp:coreProperties>
</file>